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14"/>
  </p:notesMasterIdLst>
  <p:handoutMasterIdLst>
    <p:handoutMasterId r:id="rId15"/>
  </p:handoutMasterIdLst>
  <p:sldIdLst>
    <p:sldId id="367" r:id="rId4"/>
    <p:sldId id="369" r:id="rId5"/>
    <p:sldId id="363" r:id="rId6"/>
    <p:sldId id="370" r:id="rId7"/>
    <p:sldId id="338" r:id="rId8"/>
    <p:sldId id="371" r:id="rId9"/>
    <p:sldId id="362" r:id="rId10"/>
    <p:sldId id="365" r:id="rId11"/>
    <p:sldId id="372" r:id="rId12"/>
    <p:sldId id="366" r:id="rId13"/>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8"/>
    <a:srgbClr val="005DAA"/>
    <a:srgbClr val="E6E5D8"/>
    <a:srgbClr val="58585A"/>
    <a:srgbClr val="000000"/>
    <a:srgbClr val="FF7600"/>
    <a:srgbClr val="D91B5C"/>
    <a:srgbClr val="872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4"/>
    <p:restoredTop sz="82303" autoAdjust="0"/>
  </p:normalViewPr>
  <p:slideViewPr>
    <p:cSldViewPr>
      <p:cViewPr varScale="1">
        <p:scale>
          <a:sx n="134" d="100"/>
          <a:sy n="134" d="100"/>
        </p:scale>
        <p:origin x="736" y="184"/>
      </p:cViewPr>
      <p:guideLst>
        <p:guide orient="horz" pos="162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charset="0"/>
                <a:ea typeface="ＭＳ Ｐゴシック" charset="-128"/>
              </a:defRPr>
            </a:lvl1pPr>
          </a:lstStyle>
          <a:p>
            <a:pPr>
              <a:defRPr/>
            </a:pPr>
            <a:endParaRPr lang="en-US" alt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charset="0"/>
                <a:ea typeface="ＭＳ Ｐゴシック" charset="-128"/>
              </a:defRPr>
            </a:lvl1pPr>
          </a:lstStyle>
          <a:p>
            <a:pPr>
              <a:defRPr/>
            </a:pPr>
            <a:endParaRPr lang="en-US" alt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charset="0"/>
                <a:ea typeface="ＭＳ Ｐゴシック" charset="-128"/>
              </a:defRPr>
            </a:lvl1pPr>
          </a:lstStyle>
          <a:p>
            <a:pPr>
              <a:defRPr/>
            </a:pPr>
            <a:endParaRPr lang="en-US" alt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atin typeface="Arial" charset="0"/>
                <a:ea typeface="ＭＳ Ｐゴシック" charset="-128"/>
              </a:defRPr>
            </a:lvl1pPr>
          </a:lstStyle>
          <a:p>
            <a:pPr>
              <a:defRPr/>
            </a:pPr>
            <a:fld id="{AC0D3318-4F8E-4D54-9DC5-0050B1E15DC7}" type="slidenum">
              <a:rPr lang="en-US" altLang="x-none"/>
              <a:pPr>
                <a:defRPr/>
              </a:pPr>
              <a:t>‹Nº›</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charset="0"/>
                <a:ea typeface="ＭＳ Ｐゴシック" charset="-128"/>
              </a:defRPr>
            </a:lvl1pPr>
          </a:lstStyle>
          <a:p>
            <a:pPr>
              <a:defRPr/>
            </a:pPr>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charset="0"/>
                <a:ea typeface="ＭＳ Ｐゴシック" charset="-128"/>
              </a:defRPr>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charset="0"/>
                <a:ea typeface="ＭＳ Ｐゴシック" charset="-128"/>
              </a:defRPr>
            </a:lvl1pPr>
          </a:lstStyle>
          <a:p>
            <a:pPr>
              <a:defRPr/>
            </a:pPr>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atin typeface="Arial" charset="0"/>
                <a:ea typeface="ＭＳ Ｐゴシック" charset="-128"/>
              </a:defRPr>
            </a:lvl1pPr>
          </a:lstStyle>
          <a:p>
            <a:pPr>
              <a:defRPr/>
            </a:pPr>
            <a:fld id="{297B3C60-8017-4509-B61C-7D0B0367AE9A}" type="slidenum">
              <a:rPr lang="en-US" altLang="x-none"/>
              <a:pPr>
                <a:defRPr/>
              </a:pPr>
              <a:t>‹Nº›</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y.rotary.org/es/disaster-response-fu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altLang="en-US" dirty="0">
                <a:latin typeface="Arial" panose="020B0604020202020204" pitchFamily="34" charset="0"/>
                <a:ea typeface="ＭＳ Ｐゴシック" panose="020B0600070205080204" pitchFamily="34" charset="-128"/>
                <a:cs typeface="ヒラギノ角ゴ Pro W3" pitchFamily="-84" charset="-128"/>
              </a:rPr>
              <a:t>Hola, me</a:t>
            </a:r>
            <a:r>
              <a:rPr lang="es-ES" altLang="en-US" baseline="0" dirty="0">
                <a:latin typeface="Arial" panose="020B0604020202020204" pitchFamily="34" charset="0"/>
                <a:ea typeface="ＭＳ Ｐゴシック" panose="020B0600070205080204" pitchFamily="34" charset="-128"/>
                <a:cs typeface="ヒラギノ角ゴ Pro W3" pitchFamily="-84" charset="-128"/>
              </a:rPr>
              <a:t> gustaría iniciar agradeciendo a Celso y a su equipo distrital por invitarme a participar en esta </a:t>
            </a:r>
            <a:r>
              <a:rPr lang="es-ES" altLang="en-US" baseline="0" dirty="0" err="1">
                <a:latin typeface="Arial" panose="020B0604020202020204" pitchFamily="34" charset="0"/>
                <a:ea typeface="ＭＳ Ｐゴシック" panose="020B0600070205080204" pitchFamily="34" charset="-128"/>
                <a:cs typeface="ヒラギノ角ゴ Pro W3" pitchFamily="-84" charset="-128"/>
              </a:rPr>
              <a:t>reunion</a:t>
            </a:r>
            <a:r>
              <a:rPr lang="es-ES" altLang="en-US" baseline="0" dirty="0">
                <a:latin typeface="Arial" panose="020B0604020202020204" pitchFamily="34" charset="0"/>
                <a:ea typeface="ＭＳ Ｐゴシック" panose="020B0600070205080204" pitchFamily="34" charset="-128"/>
                <a:cs typeface="ヒラギノ角ゴ Pro W3" pitchFamily="-84" charset="-128"/>
              </a:rPr>
              <a:t>. Se que es un momento difícil para todos y que estamos tratando de la mejor manera adaptarnos a este nuevo “normal” que esperemos no dure mucho tiempo. Como todos sabemos los Rotarios son personas de acción, siempre buscando como ayudar en los momentos mas difíciles. </a:t>
            </a:r>
          </a:p>
          <a:p>
            <a:endParaRPr lang="en-US" dirty="0"/>
          </a:p>
        </p:txBody>
      </p:sp>
      <p:sp>
        <p:nvSpPr>
          <p:cNvPr id="4" name="Slide Number Placeholder 3"/>
          <p:cNvSpPr>
            <a:spLocks noGrp="1"/>
          </p:cNvSpPr>
          <p:nvPr>
            <p:ph type="sldNum" sz="quarter" idx="10"/>
          </p:nvPr>
        </p:nvSpPr>
        <p:spPr/>
        <p:txBody>
          <a:bodyPr/>
          <a:lstStyle/>
          <a:p>
            <a:pPr>
              <a:defRPr/>
            </a:pPr>
            <a:fld id="{297B3C60-8017-4509-B61C-7D0B0367AE9A}" type="slidenum">
              <a:rPr lang="en-US" altLang="x-none" smtClean="0"/>
              <a:pPr>
                <a:defRPr/>
              </a:pPr>
              <a:t>1</a:t>
            </a:fld>
            <a:endParaRPr lang="en-US" altLang="x-none"/>
          </a:p>
        </p:txBody>
      </p:sp>
    </p:spTree>
    <p:extLst>
      <p:ext uri="{BB962C8B-B14F-4D97-AF65-F5344CB8AC3E}">
        <p14:creationId xmlns:p14="http://schemas.microsoft.com/office/powerpoint/2010/main" val="98764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ヒラギノ角ゴ Pro W3"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50" indent="-28575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71816618-A58A-4BE7-B439-6E32CF36B054}" type="slidenum">
              <a:rPr lang="en-US" altLang="en-US" smtClean="0"/>
              <a:pPr>
                <a:spcBef>
                  <a:spcPct val="0"/>
                </a:spcBef>
              </a:pPr>
              <a:t>10</a:t>
            </a:fld>
            <a:endParaRPr lang="en-US" altLang="en-US"/>
          </a:p>
        </p:txBody>
      </p:sp>
    </p:spTree>
    <p:extLst>
      <p:ext uri="{BB962C8B-B14F-4D97-AF65-F5344CB8AC3E}">
        <p14:creationId xmlns:p14="http://schemas.microsoft.com/office/powerpoint/2010/main" val="49764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en-US" baseline="0" dirty="0">
                <a:latin typeface="Arial" panose="020B0604020202020204" pitchFamily="34" charset="0"/>
                <a:ea typeface="ＭＳ Ｐゴシック" panose="020B0600070205080204" pitchFamily="34" charset="-128"/>
                <a:cs typeface="ヒラギノ角ゴ Pro W3" pitchFamily="-84" charset="-128"/>
              </a:rPr>
              <a:t>Muchos de ustedes tal vez ya me conocen pero para aquellos que aun no,</a:t>
            </a:r>
            <a:r>
              <a:rPr lang="es-ES" altLang="en-US" dirty="0">
                <a:latin typeface="Arial" panose="020B0604020202020204" pitchFamily="34" charset="0"/>
                <a:ea typeface="ＭＳ Ｐゴシック" panose="020B0600070205080204" pitchFamily="34" charset="-128"/>
                <a:cs typeface="ヒラギノ角ゴ Pro W3" pitchFamily="-84" charset="-128"/>
              </a:rPr>
              <a:t> nombre es Diane López, soy una de las coordinadoras regionales de subvenciones de La Fundación Rotaria. Formo parte del equipo de coordinadores regionales para América Latina. Estoy a cargo de las subvenciones globales y distritales en los distritos del norte y centro de México. También estoy a cargo de las subvenciones en Argentina, Paraguay y Uruguay. </a:t>
            </a:r>
          </a:p>
          <a:p>
            <a:endParaRPr lang="es-ES" altLang="en-US" dirty="0">
              <a:latin typeface="Arial" panose="020B0604020202020204" pitchFamily="34" charset="0"/>
              <a:ea typeface="ＭＳ Ｐゴシック" panose="020B0600070205080204" pitchFamily="34" charset="-128"/>
              <a:cs typeface="ヒラギノ角ゴ Pro W3" pitchFamily="-84" charset="-128"/>
            </a:endParaRPr>
          </a:p>
          <a:p>
            <a:r>
              <a:rPr lang="es-ES" altLang="en-US" dirty="0">
                <a:latin typeface="Arial" panose="020B0604020202020204" pitchFamily="34" charset="0"/>
                <a:ea typeface="ＭＳ Ｐゴシック" panose="020B0600070205080204" pitchFamily="34" charset="-128"/>
                <a:cs typeface="ヒラギノ角ゴ Pro W3" pitchFamily="-84" charset="-128"/>
              </a:rPr>
              <a:t>Para México tengo a mi cargo el Distrito 4100  hasta el 4110. Recientemente también tengo responsabilidad sobre las subvenciones para la construcción de escuelas básicas</a:t>
            </a:r>
            <a:r>
              <a:rPr lang="es-ES" altLang="en-US" baseline="0" dirty="0">
                <a:latin typeface="Arial" panose="020B0604020202020204" pitchFamily="34" charset="0"/>
                <a:ea typeface="ＭＳ Ｐゴシック" panose="020B0600070205080204" pitchFamily="34" charset="-128"/>
                <a:cs typeface="ヒラギノ角ゴ Pro W3" pitchFamily="-84" charset="-128"/>
              </a:rPr>
              <a:t> y </a:t>
            </a:r>
            <a:r>
              <a:rPr lang="es-ES" altLang="en-US" baseline="0" dirty="0" err="1">
                <a:latin typeface="Arial" panose="020B0604020202020204" pitchFamily="34" charset="0"/>
                <a:ea typeface="ＭＳ Ｐゴシック" panose="020B0600070205080204" pitchFamily="34" charset="-128"/>
                <a:cs typeface="ヒラギノ角ゴ Pro W3" pitchFamily="-84" charset="-128"/>
              </a:rPr>
              <a:t>vviendas</a:t>
            </a:r>
            <a:r>
              <a:rPr lang="es-ES" altLang="en-US" baseline="0" dirty="0">
                <a:latin typeface="Arial" panose="020B0604020202020204" pitchFamily="34" charset="0"/>
                <a:ea typeface="ＭＳ Ｐゴシック" panose="020B0600070205080204" pitchFamily="34" charset="-128"/>
                <a:cs typeface="ヒラギノ角ゴ Pro W3" pitchFamily="-84" charset="-128"/>
              </a:rPr>
              <a:t> de bajo costo</a:t>
            </a:r>
            <a:r>
              <a:rPr lang="es-ES" altLang="en-US" dirty="0">
                <a:latin typeface="Arial" panose="020B0604020202020204" pitchFamily="34" charset="0"/>
                <a:ea typeface="ＭＳ Ｐゴシック" panose="020B0600070205080204" pitchFamily="34" charset="-128"/>
                <a:cs typeface="ヒラギノ角ゴ Pro W3" pitchFamily="-84" charset="-128"/>
              </a:rPr>
              <a:t> en cualquier país de Latinoamérica. Este</a:t>
            </a:r>
            <a:r>
              <a:rPr lang="es-ES" altLang="en-US" baseline="0" dirty="0">
                <a:latin typeface="Arial" panose="020B0604020202020204" pitchFamily="34" charset="0"/>
                <a:ea typeface="ＭＳ Ｐゴシック" panose="020B0600070205080204" pitchFamily="34" charset="-128"/>
                <a:cs typeface="ヒラギノ角ゴ Pro W3" pitchFamily="-84" charset="-128"/>
              </a:rPr>
              <a:t> programa ya cerro.</a:t>
            </a:r>
            <a:endParaRPr lang="es-ES" altLang="en-US" dirty="0">
              <a:latin typeface="Arial" panose="020B0604020202020204" pitchFamily="34" charset="0"/>
              <a:ea typeface="ＭＳ Ｐゴシック" panose="020B0600070205080204" pitchFamily="34" charset="-128"/>
              <a:cs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pPr>
              <a:defRPr/>
            </a:pPr>
            <a:fld id="{297B3C60-8017-4509-B61C-7D0B0367AE9A}" type="slidenum">
              <a:rPr lang="en-US" altLang="x-none" smtClean="0"/>
              <a:pPr>
                <a:defRPr/>
              </a:pPr>
              <a:t>2</a:t>
            </a:fld>
            <a:endParaRPr lang="en-US" altLang="x-none"/>
          </a:p>
        </p:txBody>
      </p:sp>
    </p:spTree>
    <p:extLst>
      <p:ext uri="{BB962C8B-B14F-4D97-AF65-F5344CB8AC3E}">
        <p14:creationId xmlns:p14="http://schemas.microsoft.com/office/powerpoint/2010/main" val="193268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Narrow" panose="020B0606020202030204" pitchFamily="34" charset="0"/>
              </a:rPr>
              <a:t>Me</a:t>
            </a:r>
            <a:r>
              <a:rPr lang="en-US" sz="1200" baseline="0" dirty="0">
                <a:latin typeface="Arial Narrow" panose="020B0606020202030204" pitchFamily="34" charset="0"/>
              </a:rPr>
              <a:t> </a:t>
            </a:r>
            <a:r>
              <a:rPr lang="en-US" sz="1200" baseline="0" dirty="0" err="1">
                <a:latin typeface="Arial Narrow" panose="020B0606020202030204" pitchFamily="34" charset="0"/>
              </a:rPr>
              <a:t>gustaria</a:t>
            </a:r>
            <a:r>
              <a:rPr lang="en-US" sz="1200" baseline="0" dirty="0">
                <a:latin typeface="Arial Narrow" panose="020B0606020202030204" pitchFamily="34" charset="0"/>
              </a:rPr>
              <a:t> </a:t>
            </a:r>
            <a:r>
              <a:rPr lang="en-US" sz="1200" baseline="0" dirty="0" err="1">
                <a:latin typeface="Arial Narrow" panose="020B0606020202030204" pitchFamily="34" charset="0"/>
              </a:rPr>
              <a:t>iniciar</a:t>
            </a:r>
            <a:r>
              <a:rPr lang="en-US" sz="1200" baseline="0" dirty="0">
                <a:latin typeface="Arial Narrow" panose="020B0606020202030204" pitchFamily="34" charset="0"/>
              </a:rPr>
              <a:t> </a:t>
            </a:r>
            <a:r>
              <a:rPr lang="en-US" sz="1200" baseline="0" dirty="0" err="1">
                <a:latin typeface="Arial Narrow" panose="020B0606020202030204" pitchFamily="34" charset="0"/>
              </a:rPr>
              <a:t>esta</a:t>
            </a:r>
            <a:r>
              <a:rPr lang="en-US" sz="1200" baseline="0" dirty="0">
                <a:latin typeface="Arial Narrow" panose="020B0606020202030204" pitchFamily="34" charset="0"/>
              </a:rPr>
              <a:t> </a:t>
            </a:r>
            <a:r>
              <a:rPr lang="en-US" sz="1200" baseline="0" dirty="0" err="1">
                <a:latin typeface="Arial Narrow" panose="020B0606020202030204" pitchFamily="34" charset="0"/>
              </a:rPr>
              <a:t>presentacion</a:t>
            </a:r>
            <a:r>
              <a:rPr lang="en-US" sz="1200" baseline="0" dirty="0">
                <a:latin typeface="Arial Narrow" panose="020B0606020202030204" pitchFamily="34" charset="0"/>
              </a:rPr>
              <a:t> </a:t>
            </a:r>
            <a:r>
              <a:rPr lang="en-US" sz="1200" baseline="0" dirty="0" err="1">
                <a:latin typeface="Arial Narrow" panose="020B0606020202030204" pitchFamily="34" charset="0"/>
              </a:rPr>
              <a:t>reiterando</a:t>
            </a:r>
            <a:r>
              <a:rPr lang="en-US" sz="1200" baseline="0" dirty="0">
                <a:latin typeface="Arial Narrow" panose="020B0606020202030204" pitchFamily="34" charset="0"/>
              </a:rPr>
              <a:t> que Rotary se </a:t>
            </a:r>
            <a:r>
              <a:rPr lang="en-US" sz="1200" baseline="0" dirty="0" err="1">
                <a:latin typeface="Arial Narrow" panose="020B0606020202030204" pitchFamily="34" charset="0"/>
              </a:rPr>
              <a:t>mantiene</a:t>
            </a:r>
            <a:r>
              <a:rPr lang="en-US" sz="1200" baseline="0" dirty="0">
                <a:latin typeface="Arial Narrow" panose="020B0606020202030204" pitchFamily="34" charset="0"/>
              </a:rPr>
              <a:t> </a:t>
            </a:r>
            <a:r>
              <a:rPr lang="en-US" sz="1200" baseline="0" dirty="0" err="1">
                <a:latin typeface="Arial Narrow" panose="020B0606020202030204" pitchFamily="34" charset="0"/>
              </a:rPr>
              <a:t>informada</a:t>
            </a:r>
            <a:r>
              <a:rPr lang="en-US" sz="1200" baseline="0" dirty="0">
                <a:latin typeface="Arial Narrow" panose="020B0606020202030204" pitchFamily="34" charset="0"/>
              </a:rPr>
              <a:t> </a:t>
            </a:r>
            <a:r>
              <a:rPr lang="en-US" sz="1200" baseline="0" dirty="0" err="1">
                <a:latin typeface="Arial Narrow" panose="020B0606020202030204" pitchFamily="34" charset="0"/>
              </a:rPr>
              <a:t>durante</a:t>
            </a:r>
            <a:r>
              <a:rPr lang="en-US" sz="1200" baseline="0" dirty="0">
                <a:latin typeface="Arial Narrow" panose="020B0606020202030204" pitchFamily="34" charset="0"/>
              </a:rPr>
              <a:t> </a:t>
            </a:r>
            <a:r>
              <a:rPr lang="en-US" sz="1200" baseline="0" dirty="0" err="1">
                <a:latin typeface="Arial Narrow" panose="020B0606020202030204" pitchFamily="34" charset="0"/>
              </a:rPr>
              <a:t>este</a:t>
            </a:r>
            <a:r>
              <a:rPr lang="en-US" sz="1200" baseline="0" dirty="0">
                <a:latin typeface="Arial Narrow" panose="020B0606020202030204" pitchFamily="34" charset="0"/>
              </a:rPr>
              <a:t> </a:t>
            </a:r>
            <a:r>
              <a:rPr lang="en-US" sz="1200" baseline="0" dirty="0" err="1">
                <a:latin typeface="Arial Narrow" panose="020B0606020202030204" pitchFamily="34" charset="0"/>
              </a:rPr>
              <a:t>tiempo</a:t>
            </a:r>
            <a:r>
              <a:rPr lang="en-US" sz="1200" baseline="0" dirty="0">
                <a:latin typeface="Arial Narrow" panose="020B0606020202030204" pitchFamily="34" charset="0"/>
              </a:rPr>
              <a:t>. Rotary </a:t>
            </a:r>
          </a:p>
          <a:p>
            <a:endParaRPr lang="en-US" sz="1200" baseline="0" dirty="0">
              <a:latin typeface="Arial Narrow" panose="020B0606020202030204" pitchFamily="34" charset="0"/>
            </a:endParaRPr>
          </a:p>
          <a:p>
            <a:pPr marL="342900" indent="-342900">
              <a:buFont typeface="Arial" panose="020B0604020202020204" pitchFamily="34" charset="0"/>
              <a:buChar char="•"/>
            </a:pPr>
            <a:r>
              <a:rPr lang="es-ES" sz="1200" dirty="0">
                <a:solidFill>
                  <a:schemeClr val="tx2"/>
                </a:solidFill>
                <a:latin typeface="Arial Narrow" panose="020B0606020202030204" pitchFamily="34" charset="0"/>
              </a:rPr>
              <a:t>Monitorea de cerca la pandemia de COVID-19, enfermedad causada por el nuevo coronavirus.</a:t>
            </a:r>
            <a:br>
              <a:rPr lang="es-ES" sz="1200" dirty="0">
                <a:solidFill>
                  <a:schemeClr val="tx2"/>
                </a:solidFill>
                <a:latin typeface="Arial Narrow" panose="020B0606020202030204" pitchFamily="34" charset="0"/>
              </a:rPr>
            </a:br>
            <a:endParaRPr lang="es-ES" sz="1200" dirty="0">
              <a:solidFill>
                <a:schemeClr val="tx2"/>
              </a:solidFill>
              <a:latin typeface="Arial Narrow" panose="020B0606020202030204" pitchFamily="34" charset="0"/>
            </a:endParaRPr>
          </a:p>
          <a:p>
            <a:pPr marL="342900" indent="-342900">
              <a:buFont typeface="Arial" panose="020B0604020202020204" pitchFamily="34" charset="0"/>
              <a:buChar char="•"/>
            </a:pPr>
            <a:r>
              <a:rPr lang="es-ES" sz="1200" dirty="0">
                <a:solidFill>
                  <a:schemeClr val="tx2"/>
                </a:solidFill>
                <a:latin typeface="Arial Narrow" panose="020B0606020202030204" pitchFamily="34" charset="0"/>
              </a:rPr>
              <a:t>Evalúa constantemente su posible impacto en sus operaciones, eventos y socios. </a:t>
            </a:r>
            <a:br>
              <a:rPr lang="es-ES" sz="1200" dirty="0">
                <a:solidFill>
                  <a:schemeClr val="tx2"/>
                </a:solidFill>
                <a:latin typeface="Arial Narrow" panose="020B0606020202030204" pitchFamily="34" charset="0"/>
              </a:rPr>
            </a:br>
            <a:endParaRPr lang="es-ES" sz="1200" dirty="0">
              <a:solidFill>
                <a:schemeClr val="tx2"/>
              </a:solidFill>
              <a:latin typeface="Arial Narrow" panose="020B0606020202030204" pitchFamily="34" charset="0"/>
            </a:endParaRPr>
          </a:p>
          <a:p>
            <a:pPr marL="342900" indent="-342900">
              <a:buFont typeface="Arial" panose="020B0604020202020204" pitchFamily="34" charset="0"/>
              <a:buChar char="•"/>
            </a:pPr>
            <a:r>
              <a:rPr lang="es-ES" sz="1200" dirty="0">
                <a:solidFill>
                  <a:schemeClr val="tx2"/>
                </a:solidFill>
                <a:latin typeface="Arial Narrow" panose="020B0606020202030204" pitchFamily="34" charset="0"/>
              </a:rPr>
              <a:t>Su salud y seguridad son siempre nuestra más alta prioridad.</a:t>
            </a:r>
          </a:p>
          <a:p>
            <a:pPr marL="342900" indent="-342900">
              <a:buFont typeface="Arial" panose="020B0604020202020204" pitchFamily="34" charset="0"/>
              <a:buChar char="•"/>
            </a:pPr>
            <a:endParaRPr lang="es-ES" sz="1200" dirty="0">
              <a:solidFill>
                <a:schemeClr val="tx2"/>
              </a:solidFill>
              <a:latin typeface="Arial Narrow" panose="020B0606020202030204" pitchFamily="34" charset="0"/>
            </a:endParaRPr>
          </a:p>
          <a:p>
            <a:pPr marL="342900" indent="-342900">
              <a:buFont typeface="Arial" panose="020B0604020202020204" pitchFamily="34" charset="0"/>
              <a:buChar char="•"/>
            </a:pPr>
            <a:r>
              <a:rPr lang="es-ES" sz="1200" dirty="0">
                <a:solidFill>
                  <a:schemeClr val="tx2"/>
                </a:solidFill>
                <a:latin typeface="Arial Narrow" panose="020B0606020202030204" pitchFamily="34" charset="0"/>
              </a:rPr>
              <a:t>Los alentamos a que se</a:t>
            </a:r>
            <a:r>
              <a:rPr lang="es-ES" sz="1200" baseline="0" dirty="0">
                <a:solidFill>
                  <a:schemeClr val="tx2"/>
                </a:solidFill>
                <a:latin typeface="Arial Narrow" panose="020B0606020202030204" pitchFamily="34" charset="0"/>
              </a:rPr>
              <a:t> continúen reuniendo de manera virtual</a:t>
            </a:r>
          </a:p>
          <a:p>
            <a:pPr marL="342900" indent="-342900">
              <a:buFont typeface="Arial" panose="020B0604020202020204" pitchFamily="34" charset="0"/>
              <a:buChar char="•"/>
            </a:pPr>
            <a:endParaRPr lang="es-ES" sz="1200" baseline="0" dirty="0">
              <a:solidFill>
                <a:schemeClr val="tx2"/>
              </a:solidFill>
              <a:latin typeface="Arial Narrow" panose="020B0606020202030204" pitchFamily="34" charset="0"/>
            </a:endParaRPr>
          </a:p>
          <a:p>
            <a:pPr marL="342900" indent="-342900">
              <a:buFont typeface="Arial" panose="020B0604020202020204" pitchFamily="34" charset="0"/>
              <a:buChar char="•"/>
            </a:pPr>
            <a:r>
              <a:rPr lang="es-ES" sz="1200" baseline="0" dirty="0">
                <a:solidFill>
                  <a:schemeClr val="tx2"/>
                </a:solidFill>
                <a:latin typeface="Arial Narrow" panose="020B0606020202030204" pitchFamily="34" charset="0"/>
              </a:rPr>
              <a:t>Por ultimo, el personal de Rotary esta trabajando remotamente desde sus casas. Durante este tiempo pueden experimentar demora y la mejor manera de comunicarse con su coordinadora regional de subvenciones (en este caso con mi persona) es por correo electrónico. Si desean conversar podemos programar una llamada por Skype, ya que no tenemos acceso a una línea directa de Rotary.</a:t>
            </a:r>
          </a:p>
          <a:p>
            <a:pPr marL="342900" indent="-342900">
              <a:buFont typeface="Arial" panose="020B0604020202020204" pitchFamily="34" charset="0"/>
              <a:buChar char="•"/>
            </a:pPr>
            <a:endParaRPr lang="en-US" sz="1200" dirty="0">
              <a:solidFill>
                <a:schemeClr val="tx2"/>
              </a:solidFill>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97B3C60-8017-4509-B61C-7D0B0367AE9A}" type="slidenum">
              <a:rPr lang="en-US" altLang="x-none" smtClean="0"/>
              <a:pPr>
                <a:defRPr/>
              </a:pPr>
              <a:t>3</a:t>
            </a:fld>
            <a:endParaRPr lang="en-US" altLang="x-none"/>
          </a:p>
        </p:txBody>
      </p:sp>
    </p:spTree>
    <p:extLst>
      <p:ext uri="{BB962C8B-B14F-4D97-AF65-F5344CB8AC3E}">
        <p14:creationId xmlns:p14="http://schemas.microsoft.com/office/powerpoint/2010/main" val="88025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a:t>
            </a:r>
            <a:r>
              <a:rPr lang="en-US" dirty="0" err="1"/>
              <a:t>dia</a:t>
            </a:r>
            <a:r>
              <a:rPr lang="en-US" dirty="0"/>
              <a:t> de hoy </a:t>
            </a:r>
            <a:r>
              <a:rPr lang="en-US" dirty="0" err="1"/>
              <a:t>hablaremos</a:t>
            </a:r>
            <a:r>
              <a:rPr lang="en-US" baseline="0" dirty="0"/>
              <a:t> </a:t>
            </a:r>
            <a:r>
              <a:rPr lang="en-US" baseline="0" dirty="0" err="1"/>
              <a:t>sobre</a:t>
            </a:r>
            <a:r>
              <a:rPr lang="en-US" baseline="0" dirty="0"/>
              <a:t> </a:t>
            </a:r>
            <a:r>
              <a:rPr lang="en-US" baseline="0" dirty="0" err="1"/>
              <a:t>como</a:t>
            </a:r>
            <a:r>
              <a:rPr lang="en-US" baseline="0" dirty="0"/>
              <a:t> Rotary </a:t>
            </a:r>
            <a:r>
              <a:rPr lang="en-US" baseline="0" dirty="0" err="1"/>
              <a:t>esta</a:t>
            </a:r>
            <a:r>
              <a:rPr lang="en-US" baseline="0" dirty="0"/>
              <a:t> </a:t>
            </a:r>
            <a:r>
              <a:rPr lang="en-US" baseline="0" dirty="0" err="1"/>
              <a:t>respondiendo</a:t>
            </a:r>
            <a:r>
              <a:rPr lang="en-US" baseline="0" dirty="0"/>
              <a:t> y </a:t>
            </a:r>
            <a:r>
              <a:rPr lang="en-US" baseline="0" dirty="0" err="1"/>
              <a:t>ayudando</a:t>
            </a:r>
            <a:r>
              <a:rPr lang="en-US" baseline="0" dirty="0"/>
              <a:t> a los Rotarios a responder ante </a:t>
            </a:r>
            <a:r>
              <a:rPr lang="en-US" baseline="0" dirty="0" err="1"/>
              <a:t>esta</a:t>
            </a:r>
            <a:r>
              <a:rPr lang="en-US" baseline="0" dirty="0"/>
              <a:t> </a:t>
            </a:r>
            <a:r>
              <a:rPr lang="en-US" baseline="0" dirty="0" err="1"/>
              <a:t>situacion</a:t>
            </a:r>
            <a:r>
              <a:rPr lang="en-US" baseline="0" dirty="0"/>
              <a:t> de la </a:t>
            </a:r>
            <a:r>
              <a:rPr lang="en-US" baseline="0" dirty="0" err="1"/>
              <a:t>pandemia</a:t>
            </a:r>
            <a:r>
              <a:rPr lang="en-US" baseline="0" dirty="0"/>
              <a:t> del Covid-19.</a:t>
            </a:r>
            <a:endParaRPr lang="en-US" dirty="0"/>
          </a:p>
        </p:txBody>
      </p:sp>
      <p:sp>
        <p:nvSpPr>
          <p:cNvPr id="4" name="Slide Number Placeholder 3"/>
          <p:cNvSpPr>
            <a:spLocks noGrp="1"/>
          </p:cNvSpPr>
          <p:nvPr>
            <p:ph type="sldNum" sz="quarter" idx="10"/>
          </p:nvPr>
        </p:nvSpPr>
        <p:spPr/>
        <p:txBody>
          <a:bodyPr/>
          <a:lstStyle/>
          <a:p>
            <a:pPr>
              <a:defRPr/>
            </a:pPr>
            <a:fld id="{297B3C60-8017-4509-B61C-7D0B0367AE9A}" type="slidenum">
              <a:rPr lang="en-US" altLang="x-none" smtClean="0"/>
              <a:pPr>
                <a:defRPr/>
              </a:pPr>
              <a:t>4</a:t>
            </a:fld>
            <a:endParaRPr lang="en-US" altLang="x-none"/>
          </a:p>
        </p:txBody>
      </p:sp>
    </p:spTree>
    <p:extLst>
      <p:ext uri="{BB962C8B-B14F-4D97-AF65-F5344CB8AC3E}">
        <p14:creationId xmlns:p14="http://schemas.microsoft.com/office/powerpoint/2010/main" val="292103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Iniciemos con</a:t>
            </a:r>
            <a:r>
              <a:rPr lang="es-ES" baseline="0" dirty="0"/>
              <a:t> las subvenciones de respuesta ante catástrofes. Como muestra la diapositiva:</a:t>
            </a:r>
          </a:p>
          <a:p>
            <a:endParaRPr lang="es-ES" baseline="0" dirty="0"/>
          </a:p>
          <a:p>
            <a:r>
              <a:rPr lang="es-419" sz="1800" b="1" dirty="0">
                <a:solidFill>
                  <a:schemeClr val="tx2"/>
                </a:solidFill>
                <a:latin typeface="Arial Narrow" panose="020B0606020202030204" pitchFamily="34" charset="0"/>
              </a:rPr>
              <a:t>Cada distrito puede solicitar </a:t>
            </a:r>
            <a:r>
              <a:rPr lang="es-419" sz="1800" b="1" u="sng" dirty="0">
                <a:solidFill>
                  <a:schemeClr val="tx2"/>
                </a:solidFill>
                <a:latin typeface="Arial Narrow" panose="020B0606020202030204" pitchFamily="34" charset="0"/>
              </a:rPr>
              <a:t>una subvención </a:t>
            </a:r>
            <a:r>
              <a:rPr lang="es-419" sz="1800" b="1" dirty="0">
                <a:solidFill>
                  <a:schemeClr val="tx2"/>
                </a:solidFill>
                <a:latin typeface="Arial Narrow" panose="020B0606020202030204" pitchFamily="34" charset="0"/>
              </a:rPr>
              <a:t>(</a:t>
            </a:r>
            <a:r>
              <a:rPr lang="es-419" sz="1800" dirty="0">
                <a:solidFill>
                  <a:schemeClr val="tx2"/>
                </a:solidFill>
                <a:latin typeface="Arial Narrow" panose="020B0606020202030204" pitchFamily="34" charset="0"/>
              </a:rPr>
              <a:t>de hasta </a:t>
            </a:r>
            <a:r>
              <a:rPr lang="es-419" sz="1800" b="1" dirty="0">
                <a:solidFill>
                  <a:schemeClr val="tx2"/>
                </a:solidFill>
                <a:latin typeface="Arial Narrow" panose="020B0606020202030204" pitchFamily="34" charset="0"/>
              </a:rPr>
              <a:t>$25,000)</a:t>
            </a:r>
          </a:p>
          <a:p>
            <a:pPr lvl="1">
              <a:buFont typeface="Arial" panose="020B0604020202020204" pitchFamily="34" charset="0"/>
              <a:buChar char="•"/>
            </a:pPr>
            <a:r>
              <a:rPr lang="es-419" sz="1800" dirty="0">
                <a:solidFill>
                  <a:schemeClr val="tx2"/>
                </a:solidFill>
                <a:latin typeface="Arial Narrow" panose="020B0606020202030204" pitchFamily="34" charset="0"/>
              </a:rPr>
              <a:t>Estas solicitudes dependen de los fondos disponibles</a:t>
            </a:r>
          </a:p>
          <a:p>
            <a:pPr lvl="1">
              <a:buFont typeface="Arial" panose="020B0604020202020204" pitchFamily="34" charset="0"/>
              <a:buChar char="•"/>
            </a:pPr>
            <a:r>
              <a:rPr lang="es-419" sz="1800" dirty="0">
                <a:solidFill>
                  <a:schemeClr val="tx2"/>
                </a:solidFill>
                <a:latin typeface="Arial Narrow" panose="020B0606020202030204" pitchFamily="34" charset="0"/>
              </a:rPr>
              <a:t>Recientemente se añadió proyectos en respuesta al COVID-19 a la lista de actividades elegibles.</a:t>
            </a:r>
          </a:p>
          <a:p>
            <a:pPr lvl="1">
              <a:buFont typeface="Arial" panose="020B0604020202020204" pitchFamily="34" charset="0"/>
              <a:buChar char="•"/>
            </a:pPr>
            <a:r>
              <a:rPr lang="es-419" sz="1800" dirty="0">
                <a:solidFill>
                  <a:schemeClr val="tx2"/>
                </a:solidFill>
                <a:latin typeface="Arial Narrow" panose="020B0606020202030204" pitchFamily="34" charset="0"/>
              </a:rPr>
              <a:t>Este</a:t>
            </a:r>
            <a:r>
              <a:rPr lang="es-419" sz="1800" baseline="0" dirty="0">
                <a:solidFill>
                  <a:schemeClr val="tx2"/>
                </a:solidFill>
                <a:latin typeface="Arial Narrow" panose="020B0606020202030204" pitchFamily="34" charset="0"/>
              </a:rPr>
              <a:t> programa ya tenia aproximadamente mas de un año operando.</a:t>
            </a:r>
            <a:br>
              <a:rPr lang="es-419" sz="1800" dirty="0">
                <a:solidFill>
                  <a:schemeClr val="tx2"/>
                </a:solidFill>
                <a:latin typeface="Arial Narrow" panose="020B0606020202030204" pitchFamily="34" charset="0"/>
              </a:rPr>
            </a:br>
            <a:endParaRPr lang="es-ES" baseline="0" dirty="0"/>
          </a:p>
          <a:p>
            <a:r>
              <a:rPr lang="es-ES" dirty="0"/>
              <a:t>Estas subvenciones son financiadas por el Fondo de respuesta ante catástrofes el cual ayuda a los distritos del mundo a responder ante catástrofes</a:t>
            </a:r>
          </a:p>
          <a:p>
            <a:endParaRPr lang="en-US" altLang="en-US" dirty="0">
              <a:latin typeface="Arial" panose="020B0604020202020204" pitchFamily="34" charset="0"/>
              <a:ea typeface="ＭＳ Ｐゴシック" panose="020B0600070205080204" pitchFamily="34" charset="-128"/>
              <a:cs typeface="ヒラギノ角ゴ Pro W3"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err="1">
                <a:solidFill>
                  <a:srgbClr val="000000"/>
                </a:solidFill>
                <a:latin typeface="Georgia" panose="02040502050405020303" pitchFamily="18" charset="0"/>
              </a:rPr>
              <a:t>Ofrecen</a:t>
            </a:r>
            <a:r>
              <a:rPr lang="en-US" altLang="en-US" dirty="0">
                <a:solidFill>
                  <a:srgbClr val="000000"/>
                </a:solidFill>
                <a:latin typeface="Georgia" panose="02040502050405020303" pitchFamily="18" charset="0"/>
              </a:rPr>
              <a:t> </a:t>
            </a:r>
            <a:r>
              <a:rPr lang="en-US" altLang="en-US" dirty="0" err="1">
                <a:solidFill>
                  <a:srgbClr val="000000"/>
                </a:solidFill>
                <a:latin typeface="Georgia" panose="02040502050405020303" pitchFamily="18" charset="0"/>
              </a:rPr>
              <a:t>una</a:t>
            </a:r>
            <a:r>
              <a:rPr lang="en-US" altLang="en-US" dirty="0">
                <a:solidFill>
                  <a:srgbClr val="000000"/>
                </a:solidFill>
                <a:latin typeface="Georgia" panose="02040502050405020303" pitchFamily="18" charset="0"/>
              </a:rPr>
              <a:t> </a:t>
            </a:r>
            <a:r>
              <a:rPr lang="en-US" altLang="en-US" dirty="0" err="1">
                <a:solidFill>
                  <a:srgbClr val="000000"/>
                </a:solidFill>
                <a:latin typeface="Georgia" panose="02040502050405020303" pitchFamily="18" charset="0"/>
              </a:rPr>
              <a:t>rapida</a:t>
            </a:r>
            <a:r>
              <a:rPr lang="en-US" altLang="en-US" dirty="0">
                <a:solidFill>
                  <a:srgbClr val="000000"/>
                </a:solidFill>
                <a:latin typeface="Georgia" panose="02040502050405020303" pitchFamily="18" charset="0"/>
              </a:rPr>
              <a:t> y </a:t>
            </a:r>
            <a:r>
              <a:rPr lang="en-US" altLang="en-US" dirty="0" err="1">
                <a:solidFill>
                  <a:srgbClr val="000000"/>
                </a:solidFill>
                <a:latin typeface="Georgia" panose="02040502050405020303" pitchFamily="18" charset="0"/>
              </a:rPr>
              <a:t>efectiva</a:t>
            </a:r>
            <a:r>
              <a:rPr lang="en-US" altLang="en-US" dirty="0">
                <a:solidFill>
                  <a:srgbClr val="000000"/>
                </a:solidFill>
                <a:latin typeface="Georgia" panose="02040502050405020303" pitchFamily="18" charset="0"/>
              </a:rPr>
              <a:t> </a:t>
            </a:r>
            <a:r>
              <a:rPr lang="en-US" altLang="en-US" dirty="0" err="1">
                <a:solidFill>
                  <a:srgbClr val="000000"/>
                </a:solidFill>
                <a:latin typeface="Georgia" panose="02040502050405020303" pitchFamily="18" charset="0"/>
              </a:rPr>
              <a:t>manera</a:t>
            </a:r>
            <a:r>
              <a:rPr lang="en-US" altLang="en-US" dirty="0">
                <a:solidFill>
                  <a:srgbClr val="000000"/>
                </a:solidFill>
                <a:latin typeface="Georgia" panose="02040502050405020303" pitchFamily="18" charset="0"/>
              </a:rPr>
              <a:t> de responder a </a:t>
            </a:r>
            <a:r>
              <a:rPr lang="en-US" altLang="en-US" dirty="0" err="1">
                <a:solidFill>
                  <a:srgbClr val="000000"/>
                </a:solidFill>
                <a:latin typeface="Georgia" panose="02040502050405020303" pitchFamily="18" charset="0"/>
              </a:rPr>
              <a:t>situaciones</a:t>
            </a:r>
            <a:r>
              <a:rPr lang="en-US" altLang="en-US" dirty="0">
                <a:solidFill>
                  <a:srgbClr val="000000"/>
                </a:solidFill>
                <a:latin typeface="Georgia" panose="02040502050405020303" pitchFamily="18" charset="0"/>
              </a:rPr>
              <a:t> locales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a:solidFill>
                <a:srgbClr val="000000"/>
              </a:solidFill>
              <a:latin typeface="Georgia" panose="02040502050405020303" pitchFamily="18" charset="0"/>
            </a:endParaRPr>
          </a:p>
          <a:p>
            <a:pPr lvl="1">
              <a:spcBef>
                <a:spcPct val="20000"/>
              </a:spcBef>
              <a:buClr>
                <a:srgbClr val="005DAA"/>
              </a:buClr>
              <a:buSzPct val="120000"/>
              <a:buFont typeface="Wingdings" panose="05000000000000000000" pitchFamily="2" charset="2"/>
              <a:buChar char="§"/>
            </a:pPr>
            <a:r>
              <a:rPr lang="es-419" altLang="en-US" sz="1200" dirty="0">
                <a:solidFill>
                  <a:schemeClr val="tx2"/>
                </a:solidFill>
                <a:latin typeface="Arial Narrow" panose="020B0606020202030204" pitchFamily="34" charset="0"/>
              </a:rPr>
              <a:t>Acepta aportaciones en línea</a:t>
            </a:r>
          </a:p>
          <a:p>
            <a:pPr lvl="1">
              <a:spcBef>
                <a:spcPct val="20000"/>
              </a:spcBef>
              <a:buClr>
                <a:srgbClr val="005DAA"/>
              </a:buClr>
              <a:buSzPct val="120000"/>
              <a:buFont typeface="Wingdings" panose="05000000000000000000" pitchFamily="2" charset="2"/>
              <a:buChar char="§"/>
            </a:pPr>
            <a:r>
              <a:rPr lang="es-419" altLang="en-US" sz="1200" dirty="0">
                <a:solidFill>
                  <a:schemeClr val="tx2"/>
                </a:solidFill>
                <a:latin typeface="Arial Narrow" panose="020B0606020202030204" pitchFamily="34" charset="0"/>
              </a:rPr>
              <a:t>Aportaciones con cargo al FDD específicamente para respuesta al Covid-19</a:t>
            </a:r>
          </a:p>
          <a:p>
            <a:pPr lvl="1">
              <a:spcBef>
                <a:spcPct val="20000"/>
              </a:spcBef>
              <a:buClr>
                <a:srgbClr val="005DAA"/>
              </a:buClr>
              <a:buSzPct val="120000"/>
              <a:buFont typeface="Wingdings" panose="05000000000000000000" pitchFamily="2" charset="2"/>
              <a:buChar char="§"/>
            </a:pPr>
            <a:r>
              <a:rPr lang="es-419" altLang="en-US" sz="1200" dirty="0">
                <a:solidFill>
                  <a:schemeClr val="tx2"/>
                </a:solidFill>
                <a:latin typeface="Arial Narrow" panose="020B0606020202030204" pitchFamily="34" charset="0"/>
              </a:rPr>
              <a:t>Contribuciones en efectivo serán para actividades generales ante catástrofes y Covid-19</a:t>
            </a:r>
          </a:p>
          <a:p>
            <a:pPr lvl="1">
              <a:spcBef>
                <a:spcPct val="20000"/>
              </a:spcBef>
              <a:buClr>
                <a:srgbClr val="005DAA"/>
              </a:buClr>
              <a:buSzPct val="120000"/>
              <a:buFont typeface="Wingdings" panose="05000000000000000000" pitchFamily="2" charset="2"/>
              <a:buChar char="§"/>
            </a:pPr>
            <a:r>
              <a:rPr lang="es-419" altLang="en-US" sz="1200" dirty="0">
                <a:solidFill>
                  <a:schemeClr val="tx2"/>
                </a:solidFill>
                <a:latin typeface="Arial Narrow" panose="020B0606020202030204" pitchFamily="34" charset="0"/>
              </a:rPr>
              <a:t>Enlace para aportar a este fondo: </a:t>
            </a:r>
            <a:r>
              <a:rPr lang="en-US" sz="1200" dirty="0">
                <a:hlinkClick r:id="rId3"/>
              </a:rPr>
              <a:t>https://my.rotary.org/es/disaster-response-fund</a:t>
            </a:r>
            <a:endParaRPr lang="en-US" altLang="en-US" sz="1200" dirty="0">
              <a:solidFill>
                <a:srgbClr val="000000"/>
              </a:solidFill>
              <a:latin typeface="Arial Narrow" panose="020B0606020202030204"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a:solidFill>
                <a:srgbClr val="000000"/>
              </a:solidFill>
              <a:latin typeface="Georgia" panose="02040502050405020303" pitchFamily="18" charset="0"/>
            </a:endParaRPr>
          </a:p>
          <a:p>
            <a:endParaRPr lang="en-US" altLang="en-US" dirty="0">
              <a:latin typeface="Arial" panose="020B0604020202020204" pitchFamily="34" charset="0"/>
              <a:ea typeface="ＭＳ Ｐゴシック" panose="020B0600070205080204" pitchFamily="34" charset="-128"/>
              <a:cs typeface="ヒラギノ角ゴ Pro W3"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50" indent="-28575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24D82B78-6270-4B87-8078-C2E2C2031FC3}"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Esta</a:t>
            </a:r>
            <a:r>
              <a:rPr lang="en-US" dirty="0"/>
              <a:t> </a:t>
            </a:r>
            <a:r>
              <a:rPr lang="en-US" dirty="0" err="1"/>
              <a:t>diapositiva</a:t>
            </a:r>
            <a:r>
              <a:rPr lang="en-US" dirty="0"/>
              <a:t> </a:t>
            </a:r>
            <a:r>
              <a:rPr lang="en-US" dirty="0" err="1"/>
              <a:t>muestra</a:t>
            </a:r>
            <a:r>
              <a:rPr lang="en-US" dirty="0"/>
              <a:t> </a:t>
            </a:r>
            <a:r>
              <a:rPr lang="en-US" dirty="0" err="1"/>
              <a:t>informacion</a:t>
            </a:r>
            <a:r>
              <a:rPr lang="en-US" baseline="0" dirty="0"/>
              <a:t> </a:t>
            </a:r>
            <a:r>
              <a:rPr lang="en-US" baseline="0" dirty="0" err="1"/>
              <a:t>sobre</a:t>
            </a:r>
            <a:r>
              <a:rPr lang="en-US" baseline="0" dirty="0"/>
              <a:t> la </a:t>
            </a:r>
            <a:r>
              <a:rPr lang="en-US" baseline="0" dirty="0" err="1"/>
              <a:t>cantidad</a:t>
            </a:r>
            <a:r>
              <a:rPr lang="en-US" baseline="0" dirty="0"/>
              <a:t> de </a:t>
            </a:r>
            <a:r>
              <a:rPr lang="en-US" baseline="0" dirty="0" err="1"/>
              <a:t>subvenciones</a:t>
            </a:r>
            <a:r>
              <a:rPr lang="en-US" baseline="0" dirty="0"/>
              <a:t> que </a:t>
            </a:r>
            <a:endParaRPr lang="en-US" dirty="0"/>
          </a:p>
        </p:txBody>
      </p:sp>
      <p:sp>
        <p:nvSpPr>
          <p:cNvPr id="4" name="Slide Number Placeholder 3"/>
          <p:cNvSpPr>
            <a:spLocks noGrp="1"/>
          </p:cNvSpPr>
          <p:nvPr>
            <p:ph type="sldNum" sz="quarter" idx="10"/>
          </p:nvPr>
        </p:nvSpPr>
        <p:spPr/>
        <p:txBody>
          <a:bodyPr/>
          <a:lstStyle/>
          <a:p>
            <a:pPr>
              <a:defRPr/>
            </a:pPr>
            <a:fld id="{297B3C60-8017-4509-B61C-7D0B0367AE9A}" type="slidenum">
              <a:rPr lang="en-US" altLang="x-none" smtClean="0"/>
              <a:pPr>
                <a:defRPr/>
              </a:pPr>
              <a:t>6</a:t>
            </a:fld>
            <a:endParaRPr lang="en-US" altLang="x-none"/>
          </a:p>
        </p:txBody>
      </p:sp>
    </p:spTree>
    <p:extLst>
      <p:ext uri="{BB962C8B-B14F-4D97-AF65-F5344CB8AC3E}">
        <p14:creationId xmlns:p14="http://schemas.microsoft.com/office/powerpoint/2010/main" val="173216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ea typeface="ＭＳ Ｐゴシック" panose="020B0600070205080204" pitchFamily="34" charset="-128"/>
                <a:cs typeface="ヒラギノ角ゴ Pro W3" charset="0"/>
              </a:rPr>
              <a:t>Ahora</a:t>
            </a:r>
            <a:r>
              <a:rPr lang="en-US" altLang="en-US" dirty="0">
                <a:latin typeface="Arial" panose="020B0604020202020204" pitchFamily="34" charset="0"/>
                <a:ea typeface="ＭＳ Ｐゴシック" panose="020B0600070205080204" pitchFamily="34" charset="-128"/>
                <a:cs typeface="ヒラギノ角ゴ Pro W3" charset="0"/>
              </a:rPr>
              <a:t> </a:t>
            </a:r>
            <a:r>
              <a:rPr lang="en-US" altLang="en-US" dirty="0" err="1">
                <a:latin typeface="Arial" panose="020B0604020202020204" pitchFamily="34" charset="0"/>
                <a:ea typeface="ＭＳ Ｐゴシック" panose="020B0600070205080204" pitchFamily="34" charset="-128"/>
                <a:cs typeface="ヒラギノ角ゴ Pro W3" charset="0"/>
              </a:rPr>
              <a:t>hablemos</a:t>
            </a:r>
            <a:r>
              <a:rPr lang="en-US" altLang="en-US" dirty="0">
                <a:latin typeface="Arial" panose="020B0604020202020204" pitchFamily="34" charset="0"/>
                <a:ea typeface="ＭＳ Ｐゴシック" panose="020B0600070205080204" pitchFamily="34" charset="-128"/>
                <a:cs typeface="ヒラギノ角ゴ Pro W3" charset="0"/>
              </a:rPr>
              <a:t> </a:t>
            </a:r>
            <a:r>
              <a:rPr lang="en-US" altLang="en-US" dirty="0" err="1">
                <a:latin typeface="Arial" panose="020B0604020202020204" pitchFamily="34" charset="0"/>
                <a:ea typeface="ＭＳ Ｐゴシック" panose="020B0600070205080204" pitchFamily="34" charset="-128"/>
                <a:cs typeface="ヒラギノ角ゴ Pro W3" charset="0"/>
              </a:rPr>
              <a:t>sobre</a:t>
            </a:r>
            <a:r>
              <a:rPr lang="en-US" altLang="en-US" baseline="0" dirty="0">
                <a:latin typeface="Arial" panose="020B0604020202020204" pitchFamily="34" charset="0"/>
                <a:ea typeface="ＭＳ Ｐゴシック" panose="020B0600070205080204" pitchFamily="34" charset="-128"/>
                <a:cs typeface="ヒラギノ角ゴ Pro W3" charset="0"/>
              </a:rPr>
              <a:t> las Subvenciones Distritales. Me </a:t>
            </a:r>
            <a:r>
              <a:rPr lang="en-US" altLang="en-US" baseline="0" dirty="0" err="1">
                <a:latin typeface="Arial" panose="020B0604020202020204" pitchFamily="34" charset="0"/>
                <a:ea typeface="ＭＳ Ｐゴシック" panose="020B0600070205080204" pitchFamily="34" charset="-128"/>
                <a:cs typeface="ヒラギノ角ゴ Pro W3" charset="0"/>
              </a:rPr>
              <a:t>permito</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err="1">
                <a:latin typeface="Arial" panose="020B0604020202020204" pitchFamily="34" charset="0"/>
                <a:ea typeface="ＭＳ Ｐゴシック" panose="020B0600070205080204" pitchFamily="34" charset="-128"/>
                <a:cs typeface="ヒラギノ角ゴ Pro W3" charset="0"/>
              </a:rPr>
              <a:t>recordarles</a:t>
            </a:r>
            <a:r>
              <a:rPr lang="en-US" altLang="en-US" baseline="0" dirty="0">
                <a:latin typeface="Arial" panose="020B0604020202020204" pitchFamily="34" charset="0"/>
                <a:ea typeface="ＭＳ Ｐゴシック" panose="020B0600070205080204" pitchFamily="34" charset="-128"/>
                <a:cs typeface="ヒラギノ角ゴ Pro W3" charset="0"/>
              </a:rPr>
              <a:t> que </a:t>
            </a:r>
            <a:r>
              <a:rPr lang="en-US" altLang="en-US" baseline="0" dirty="0" err="1">
                <a:latin typeface="Arial" panose="020B0604020202020204" pitchFamily="34" charset="0"/>
                <a:ea typeface="ＭＳ Ｐゴシック" panose="020B0600070205080204" pitchFamily="34" charset="-128"/>
                <a:cs typeface="ヒラギノ角ゴ Pro W3" charset="0"/>
              </a:rPr>
              <a:t>cada</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err="1">
                <a:latin typeface="Arial" panose="020B0604020202020204" pitchFamily="34" charset="0"/>
                <a:ea typeface="ＭＳ Ｐゴシック" panose="020B0600070205080204" pitchFamily="34" charset="-128"/>
                <a:cs typeface="ヒラギノ角ゴ Pro W3" charset="0"/>
              </a:rPr>
              <a:t>equipo</a:t>
            </a:r>
            <a:r>
              <a:rPr lang="en-US" altLang="en-US" baseline="0" dirty="0">
                <a:latin typeface="Arial" panose="020B0604020202020204" pitchFamily="34" charset="0"/>
                <a:ea typeface="ＭＳ Ｐゴシック" panose="020B0600070205080204" pitchFamily="34" charset="-128"/>
                <a:cs typeface="ヒラギノ角ゴ Pro W3" charset="0"/>
              </a:rPr>
              <a:t> de </a:t>
            </a:r>
            <a:r>
              <a:rPr lang="en-US" altLang="en-US" baseline="0" dirty="0" err="1">
                <a:latin typeface="Arial" panose="020B0604020202020204" pitchFamily="34" charset="0"/>
                <a:ea typeface="ＭＳ Ｐゴシック" panose="020B0600070205080204" pitchFamily="34" charset="-128"/>
                <a:cs typeface="ヒラギノ角ゴ Pro W3" charset="0"/>
              </a:rPr>
              <a:t>lideres</a:t>
            </a:r>
            <a:r>
              <a:rPr lang="en-US" altLang="en-US" baseline="0" dirty="0">
                <a:latin typeface="Arial" panose="020B0604020202020204" pitchFamily="34" charset="0"/>
                <a:ea typeface="ＭＳ Ｐゴシック" panose="020B0600070205080204" pitchFamily="34" charset="-128"/>
                <a:cs typeface="ヒラギノ角ゴ Pro W3" charset="0"/>
              </a:rPr>
              <a:t> Distritales </a:t>
            </a:r>
            <a:r>
              <a:rPr lang="en-US" altLang="en-US" baseline="0" dirty="0" err="1">
                <a:latin typeface="Arial" panose="020B0604020202020204" pitchFamily="34" charset="0"/>
                <a:ea typeface="ＭＳ Ｐゴシック" panose="020B0600070205080204" pitchFamily="34" charset="-128"/>
                <a:cs typeface="ヒラギノ角ゴ Pro W3" charset="0"/>
              </a:rPr>
              <a:t>administra</a:t>
            </a:r>
            <a:r>
              <a:rPr lang="en-US" altLang="en-US" baseline="0" dirty="0">
                <a:latin typeface="Arial" panose="020B0604020202020204" pitchFamily="34" charset="0"/>
                <a:ea typeface="ＭＳ Ｐゴシック" panose="020B0600070205080204" pitchFamily="34" charset="-128"/>
                <a:cs typeface="ヒラギノ角ゴ Pro W3" charset="0"/>
              </a:rPr>
              <a:t> la </a:t>
            </a:r>
            <a:r>
              <a:rPr lang="en-US" altLang="en-US" baseline="0" dirty="0" err="1">
                <a:latin typeface="Arial" panose="020B0604020202020204" pitchFamily="34" charset="0"/>
                <a:ea typeface="ＭＳ Ｐゴシック" panose="020B0600070205080204" pitchFamily="34" charset="-128"/>
                <a:cs typeface="ヒラギノ角ゴ Pro W3" charset="0"/>
              </a:rPr>
              <a:t>subvencion</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err="1">
                <a:latin typeface="Arial" panose="020B0604020202020204" pitchFamily="34" charset="0"/>
                <a:ea typeface="ＭＳ Ｐゴシック" panose="020B0600070205080204" pitchFamily="34" charset="-128"/>
                <a:cs typeface="ヒラギノ角ゴ Pro W3" charset="0"/>
              </a:rPr>
              <a:t>distrital</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err="1">
                <a:latin typeface="Arial" panose="020B0604020202020204" pitchFamily="34" charset="0"/>
                <a:ea typeface="ＭＳ Ｐゴシック" panose="020B0600070205080204" pitchFamily="34" charset="-128"/>
                <a:cs typeface="ヒラギノ角ゴ Pro W3" charset="0"/>
              </a:rPr>
              <a:t>diferente</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err="1">
                <a:latin typeface="Arial" panose="020B0604020202020204" pitchFamily="34" charset="0"/>
                <a:ea typeface="ＭＳ Ｐゴシック" panose="020B0600070205080204" pitchFamily="34" charset="-128"/>
                <a:cs typeface="ヒラギノ角ゴ Pro W3" charset="0"/>
              </a:rPr>
              <a:t>Estas</a:t>
            </a:r>
            <a:r>
              <a:rPr lang="en-US" altLang="en-US" baseline="0" dirty="0">
                <a:latin typeface="Arial" panose="020B0604020202020204" pitchFamily="34" charset="0"/>
                <a:ea typeface="ＭＳ Ｐゴシック" panose="020B0600070205080204" pitchFamily="34" charset="-128"/>
                <a:cs typeface="ヒラギノ角ゴ Pro W3" charset="0"/>
              </a:rPr>
              <a:t> son las </a:t>
            </a:r>
            <a:r>
              <a:rPr lang="en-US" altLang="en-US" baseline="0" dirty="0" err="1">
                <a:latin typeface="Arial" panose="020B0604020202020204" pitchFamily="34" charset="0"/>
                <a:ea typeface="ＭＳ Ｐゴシック" panose="020B0600070205080204" pitchFamily="34" charset="-128"/>
                <a:cs typeface="ヒラギノ角ゴ Pro W3" charset="0"/>
              </a:rPr>
              <a:t>recomendaciones</a:t>
            </a:r>
            <a:r>
              <a:rPr lang="en-US" altLang="en-US" baseline="0" dirty="0">
                <a:latin typeface="Arial" panose="020B0604020202020204" pitchFamily="34" charset="0"/>
                <a:ea typeface="ＭＳ Ｐゴシック" panose="020B0600070205080204" pitchFamily="34" charset="-128"/>
                <a:cs typeface="ヒラギノ角ゴ Pro W3" charset="0"/>
              </a:rPr>
              <a:t> y la </a:t>
            </a:r>
            <a:r>
              <a:rPr lang="en-US" altLang="en-US" baseline="0" dirty="0" err="1">
                <a:latin typeface="Arial" panose="020B0604020202020204" pitchFamily="34" charset="0"/>
                <a:ea typeface="ＭＳ Ｐゴシック" panose="020B0600070205080204" pitchFamily="34" charset="-128"/>
                <a:cs typeface="ヒラギノ角ゴ Pro W3" charset="0"/>
              </a:rPr>
              <a:t>flexibilidad</a:t>
            </a:r>
            <a:r>
              <a:rPr lang="en-US" altLang="en-US" baseline="0" dirty="0">
                <a:latin typeface="Arial" panose="020B0604020202020204" pitchFamily="34" charset="0"/>
                <a:ea typeface="ＭＳ Ｐゴシック" panose="020B0600070205080204" pitchFamily="34" charset="-128"/>
                <a:cs typeface="ヒラギノ角ゴ Pro W3" charset="0"/>
              </a:rPr>
              <a:t> que </a:t>
            </a:r>
            <a:r>
              <a:rPr lang="en-US" altLang="en-US" baseline="0" dirty="0" err="1">
                <a:latin typeface="Arial" panose="020B0604020202020204" pitchFamily="34" charset="0"/>
                <a:ea typeface="ＭＳ Ｐゴシック" panose="020B0600070205080204" pitchFamily="34" charset="-128"/>
                <a:cs typeface="ヒラギノ角ゴ Pro W3" charset="0"/>
              </a:rPr>
              <a:t>esta</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err="1">
                <a:latin typeface="Arial" panose="020B0604020202020204" pitchFamily="34" charset="0"/>
                <a:ea typeface="ＭＳ Ｐゴシック" panose="020B0600070205080204" pitchFamily="34" charset="-128"/>
                <a:cs typeface="ヒラギノ角ゴ Pro W3" charset="0"/>
              </a:rPr>
              <a:t>ofreciendo</a:t>
            </a:r>
            <a:r>
              <a:rPr lang="en-US" altLang="en-US" baseline="0" dirty="0">
                <a:latin typeface="Arial" panose="020B0604020202020204" pitchFamily="34" charset="0"/>
                <a:ea typeface="ＭＳ Ｐゴシック" panose="020B0600070205080204" pitchFamily="34" charset="-128"/>
                <a:cs typeface="ヒラギノ角ゴ Pro W3" charset="0"/>
              </a:rPr>
              <a:t> Rotary para </a:t>
            </a:r>
            <a:r>
              <a:rPr lang="en-US" altLang="en-US" baseline="0" dirty="0" err="1">
                <a:latin typeface="Arial" panose="020B0604020202020204" pitchFamily="34" charset="0"/>
                <a:ea typeface="ＭＳ Ｐゴシック" panose="020B0600070205080204" pitchFamily="34" charset="-128"/>
                <a:cs typeface="ヒラギノ角ゴ Pro W3" charset="0"/>
              </a:rPr>
              <a:t>estas</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err="1">
                <a:latin typeface="Arial" panose="020B0604020202020204" pitchFamily="34" charset="0"/>
                <a:ea typeface="ＭＳ Ｐゴシック" panose="020B0600070205080204" pitchFamily="34" charset="-128"/>
                <a:cs typeface="ヒラギノ角ゴ Pro W3" charset="0"/>
              </a:rPr>
              <a:t>subvenciones</a:t>
            </a:r>
            <a:r>
              <a:rPr lang="en-US" altLang="en-US" baseline="0" dirty="0">
                <a:latin typeface="Arial" panose="020B0604020202020204" pitchFamily="34" charset="0"/>
                <a:ea typeface="ＭＳ Ｐゴシック" panose="020B0600070205080204" pitchFamily="34" charset="-128"/>
                <a:cs typeface="ヒラギノ角ゴ Pro W3" charset="0"/>
              </a:rPr>
              <a:t>:</a:t>
            </a:r>
            <a:endParaRPr lang="en-US" altLang="en-US" dirty="0">
              <a:latin typeface="Arial" panose="020B0604020202020204" pitchFamily="34" charset="0"/>
              <a:ea typeface="ＭＳ Ｐゴシック" panose="020B0600070205080204" pitchFamily="34" charset="-128"/>
              <a:cs typeface="ヒラギノ角ゴ Pro W3"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50" indent="-28575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71816618-A58A-4BE7-B439-6E32CF36B054}"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ea typeface="ＭＳ Ｐゴシック" panose="020B0600070205080204" pitchFamily="34" charset="-128"/>
                <a:cs typeface="ヒラギノ角ゴ Pro W3" charset="0"/>
              </a:rPr>
              <a:t>Ahora</a:t>
            </a:r>
            <a:r>
              <a:rPr lang="en-US" altLang="en-US" baseline="0" dirty="0">
                <a:latin typeface="Arial" panose="020B0604020202020204" pitchFamily="34" charset="0"/>
                <a:ea typeface="ＭＳ Ｐゴシック" panose="020B0600070205080204" pitchFamily="34" charset="-128"/>
                <a:cs typeface="ヒラギノ角ゴ Pro W3" charset="0"/>
              </a:rPr>
              <a:t> para las </a:t>
            </a:r>
            <a:r>
              <a:rPr lang="en-US" altLang="en-US" baseline="0" dirty="0" err="1">
                <a:latin typeface="Arial" panose="020B0604020202020204" pitchFamily="34" charset="0"/>
                <a:ea typeface="ＭＳ Ｐゴシック" panose="020B0600070205080204" pitchFamily="34" charset="-128"/>
                <a:cs typeface="ヒラギノ角ゴ Pro W3" charset="0"/>
              </a:rPr>
              <a:t>subevenciones</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err="1">
                <a:latin typeface="Arial" panose="020B0604020202020204" pitchFamily="34" charset="0"/>
                <a:ea typeface="ＭＳ Ｐゴシック" panose="020B0600070205080204" pitchFamily="34" charset="-128"/>
                <a:cs typeface="ヒラギノ角ゴ Pro W3" charset="0"/>
              </a:rPr>
              <a:t>globales</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err="1">
                <a:latin typeface="Arial" panose="020B0604020202020204" pitchFamily="34" charset="0"/>
                <a:ea typeface="ＭＳ Ｐゴシック" panose="020B0600070205080204" pitchFamily="34" charset="-128"/>
                <a:cs typeface="ヒラギノ角ゴ Pro W3" charset="0"/>
              </a:rPr>
              <a:t>hablemos</a:t>
            </a:r>
            <a:endParaRPr lang="en-US" altLang="en-US" dirty="0">
              <a:latin typeface="Arial" panose="020B0604020202020204" pitchFamily="34" charset="0"/>
              <a:ea typeface="ＭＳ Ｐゴシック" panose="020B0600070205080204" pitchFamily="34" charset="-128"/>
              <a:cs typeface="ヒラギノ角ゴ Pro W3"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50" indent="-28575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71816618-A58A-4BE7-B439-6E32CF36B054}" type="slidenum">
              <a:rPr lang="en-US" altLang="en-US" smtClean="0"/>
              <a:pPr>
                <a:spcBef>
                  <a:spcPct val="0"/>
                </a:spcBef>
              </a:pPr>
              <a:t>8</a:t>
            </a:fld>
            <a:endParaRPr lang="en-US" altLang="en-US"/>
          </a:p>
        </p:txBody>
      </p:sp>
    </p:spTree>
    <p:extLst>
      <p:ext uri="{BB962C8B-B14F-4D97-AF65-F5344CB8AC3E}">
        <p14:creationId xmlns:p14="http://schemas.microsoft.com/office/powerpoint/2010/main" val="66318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ヒラギノ角ゴ Pro W3"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50" indent="-28575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71816618-A58A-4BE7-B439-6E32CF36B054}" type="slidenum">
              <a:rPr lang="en-US" altLang="en-US" smtClean="0"/>
              <a:pPr>
                <a:spcBef>
                  <a:spcPct val="0"/>
                </a:spcBef>
              </a:pPr>
              <a:t>9</a:t>
            </a:fld>
            <a:endParaRPr lang="en-US" altLang="en-US"/>
          </a:p>
        </p:txBody>
      </p:sp>
    </p:spTree>
    <p:extLst>
      <p:ext uri="{BB962C8B-B14F-4D97-AF65-F5344CB8AC3E}">
        <p14:creationId xmlns:p14="http://schemas.microsoft.com/office/powerpoint/2010/main" val="141242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9121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85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04790"/>
            <a:ext cx="5111750" cy="4389835"/>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5" y="1076328"/>
            <a:ext cx="3008313" cy="351829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97964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5"/>
            <a:ext cx="5486400" cy="60364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7777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56614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7402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p:nvSpPr>
        <p:spPr bwMode="auto">
          <a:xfrm>
            <a:off x="-152400" y="2000250"/>
            <a:ext cx="9525000" cy="120015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170340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143500"/>
          </a:xfrm>
          <a:prstGeom prst="rect">
            <a:avLst/>
          </a:prstGeom>
          <a:solidFill>
            <a:srgbClr val="E7E7E8"/>
          </a:solidFill>
          <a:ln w="9525">
            <a:solidFill>
              <a:srgbClr val="00B3E7"/>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4" name="Rectangle 3"/>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152400" y="2000250"/>
            <a:ext cx="9525000" cy="120015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970262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048707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857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00950" y="390525"/>
            <a:ext cx="184150" cy="461963"/>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a:p>
        </p:txBody>
      </p:sp>
      <p:sp>
        <p:nvSpPr>
          <p:cNvPr id="7" name="Title 1"/>
          <p:cNvSpPr>
            <a:spLocks noGrp="1"/>
          </p:cNvSpPr>
          <p:nvPr>
            <p:ph type="ctrTitle"/>
          </p:nvPr>
        </p:nvSpPr>
        <p:spPr>
          <a:xfrm>
            <a:off x="-76200" y="2571750"/>
            <a:ext cx="9296400" cy="742950"/>
          </a:xfrm>
          <a:prstGeom prst="rect">
            <a:avLst/>
          </a:prstGeom>
          <a:solidFill>
            <a:srgbClr val="00AEEF"/>
          </a:solidFill>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9030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58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76200" y="342900"/>
            <a:ext cx="9296400" cy="40005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085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171450"/>
            <a:ext cx="8763000" cy="400050"/>
          </a:xfrm>
          <a:prstGeom prst="rect">
            <a:avLst/>
          </a:prstGeom>
        </p:spPr>
        <p:txBody>
          <a:bodyPr lIns="0" tIns="0" rIns="0" bIns="0" anchor="ctr" anchorCtr="0"/>
          <a:lstStyle>
            <a:lvl1pPr algn="l">
              <a:defRPr sz="32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01871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509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2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151335"/>
            <a:ext cx="4041775"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077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8945788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8"/>
        </a:solidFill>
        <a:effectLst/>
      </p:bgPr>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05600" y="20955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4800" y="4324350"/>
            <a:ext cx="152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3" r:id="rId1"/>
    <p:sldLayoutId id="2147484494" r:id="rId2"/>
    <p:sldLayoutId id="2147484484"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4857750"/>
            <a:ext cx="1600200" cy="138113"/>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defRPr/>
            </a:pPr>
            <a:fld id="{5F5DDE6A-946B-4D04-A9F0-F75798A61D60}" type="slidenum">
              <a:rPr lang="en-US" altLang="x-none" sz="900" smtClean="0">
                <a:solidFill>
                  <a:srgbClr val="58585A"/>
                </a:solidFill>
                <a:latin typeface="Arial Narrow" charset="0"/>
              </a:rPr>
              <a:pPr algn="r">
                <a:defRPr/>
              </a:pPr>
              <a:t>‹Nº›</a:t>
            </a:fld>
            <a:r>
              <a:rPr lang="en-US" altLang="x-none" sz="900">
                <a:solidFill>
                  <a:srgbClr val="58585A"/>
                </a:solidFill>
                <a:latin typeface="Arial Narrow" charset="0"/>
              </a:rPr>
              <a:t>  </a:t>
            </a:r>
          </a:p>
        </p:txBody>
      </p:sp>
      <p:pic>
        <p:nvPicPr>
          <p:cNvPr id="2051" name="Picture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4800" y="4324350"/>
            <a:ext cx="152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5"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6" r:id="rId10"/>
    <p:sldLayoutId id="2147484497" r:id="rId11"/>
    <p:sldLayoutId id="2147484498"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7086600" y="4857750"/>
            <a:ext cx="1600200" cy="138113"/>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defRPr/>
            </a:pPr>
            <a:fld id="{C8A06D6C-DA94-4863-A374-8326ACF5766C}" type="slidenum">
              <a:rPr lang="en-US" altLang="x-none" sz="900" smtClean="0">
                <a:solidFill>
                  <a:srgbClr val="58585A"/>
                </a:solidFill>
                <a:latin typeface="Arial Narrow" charset="0"/>
              </a:rPr>
              <a:pPr algn="r">
                <a:defRPr/>
              </a:pPr>
              <a:t>‹Nº›</a:t>
            </a:fld>
            <a:r>
              <a:rPr lang="en-US" altLang="x-none" sz="900">
                <a:solidFill>
                  <a:srgbClr val="58585A"/>
                </a:solidFill>
                <a:latin typeface="Arial Narrow" charset="0"/>
              </a:rPr>
              <a:t>  </a:t>
            </a:r>
          </a:p>
        </p:txBody>
      </p:sp>
      <p:pic>
        <p:nvPicPr>
          <p:cNvPr id="3075" name="Picture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 y="4324350"/>
            <a:ext cx="152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9" r:id="rId1"/>
    <p:sldLayoutId id="2147484500" r:id="rId2"/>
    <p:sldLayoutId id="2147484493"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my.rotary.org/es/disaster-response-fund"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933" y="2800350"/>
            <a:ext cx="9296400" cy="990600"/>
          </a:xfrm>
        </p:spPr>
        <p:txBody>
          <a:bodyPr/>
          <a:lstStyle/>
          <a:p>
            <a:br>
              <a:rPr lang="en-US" dirty="0"/>
            </a:br>
            <a:br>
              <a:rPr lang="en-US" dirty="0"/>
            </a:br>
            <a:br>
              <a:rPr lang="en-US" dirty="0"/>
            </a:br>
            <a:br>
              <a:rPr lang="en-US" dirty="0"/>
            </a:br>
            <a:r>
              <a:rPr lang="en-US" dirty="0"/>
              <a:t>Subvenciones de Rotary : Covid-19</a:t>
            </a:r>
          </a:p>
        </p:txBody>
      </p:sp>
      <p:sp>
        <p:nvSpPr>
          <p:cNvPr id="3" name="Rectangle 2"/>
          <p:cNvSpPr/>
          <p:nvPr/>
        </p:nvSpPr>
        <p:spPr>
          <a:xfrm>
            <a:off x="3962400" y="4248150"/>
            <a:ext cx="2286000" cy="830997"/>
          </a:xfrm>
          <a:prstGeom prst="rect">
            <a:avLst/>
          </a:prstGeom>
        </p:spPr>
        <p:txBody>
          <a:bodyPr wrap="square">
            <a:spAutoFit/>
          </a:bodyPr>
          <a:lstStyle/>
          <a:p>
            <a:pPr eaLnBrk="1" hangingPunct="1">
              <a:defRPr/>
            </a:pPr>
            <a:r>
              <a:rPr lang="es-MX" altLang="en-US" sz="1600" dirty="0">
                <a:solidFill>
                  <a:schemeClr val="bg1"/>
                </a:solidFill>
                <a:latin typeface="Georgia" panose="02040502050405020303" pitchFamily="18" charset="0"/>
                <a:ea typeface="ヒラギノ角ゴ Pro W3" pitchFamily="-84" charset="-128"/>
                <a:cs typeface="Georgia" panose="02040502050405020303" pitchFamily="18" charset="0"/>
              </a:rPr>
              <a:t>Diane López</a:t>
            </a:r>
          </a:p>
          <a:p>
            <a:pPr eaLnBrk="1" hangingPunct="1">
              <a:defRPr/>
            </a:pPr>
            <a:r>
              <a:rPr lang="es-MX" altLang="en-US" sz="1600" dirty="0">
                <a:solidFill>
                  <a:schemeClr val="bg1"/>
                </a:solidFill>
                <a:latin typeface="Georgia" panose="02040502050405020303" pitchFamily="18" charset="0"/>
                <a:ea typeface="ヒラギノ角ゴ Pro W3" pitchFamily="-84" charset="-128"/>
                <a:cs typeface="Georgia" panose="02040502050405020303" pitchFamily="18" charset="0"/>
              </a:rPr>
              <a:t>23 Abril 2020	</a:t>
            </a:r>
          </a:p>
          <a:p>
            <a:pPr eaLnBrk="1" hangingPunct="1">
              <a:defRPr/>
            </a:pPr>
            <a:r>
              <a:rPr lang="es-MX" altLang="en-US" sz="1600" dirty="0">
                <a:solidFill>
                  <a:schemeClr val="bg1"/>
                </a:solidFill>
                <a:latin typeface="Georgia" panose="02040502050405020303" pitchFamily="18" charset="0"/>
                <a:ea typeface="ヒラギノ角ゴ Pro W3" pitchFamily="-84" charset="-128"/>
                <a:cs typeface="Georgia" panose="02040502050405020303" pitchFamily="18" charset="0"/>
              </a:rPr>
              <a:t>Rotary District 4110</a:t>
            </a:r>
          </a:p>
        </p:txBody>
      </p:sp>
    </p:spTree>
    <p:extLst>
      <p:ext uri="{BB962C8B-B14F-4D97-AF65-F5344CB8AC3E}">
        <p14:creationId xmlns:p14="http://schemas.microsoft.com/office/powerpoint/2010/main" val="14404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4267200" y="3573840"/>
            <a:ext cx="4572000" cy="1569660"/>
          </a:xfrm>
          <a:prstGeom prst="rect">
            <a:avLst/>
          </a:prstGeom>
        </p:spPr>
        <p:txBody>
          <a:bodyPr>
            <a:spAutoFit/>
          </a:bodyPr>
          <a:lstStyle/>
          <a:p>
            <a:pPr marL="0" indent="0" algn="ctr">
              <a:buFont typeface="Arial" panose="020B0604020202020204" pitchFamily="34" charset="0"/>
              <a:buNone/>
              <a:defRPr/>
            </a:pPr>
            <a:r>
              <a:rPr lang="es-ES" b="1" dirty="0">
                <a:solidFill>
                  <a:schemeClr val="bg1"/>
                </a:solidFill>
                <a:latin typeface="Georgia" panose="02040502050405020303" pitchFamily="18" charset="0"/>
              </a:rPr>
              <a:t>Diane E. Lopez</a:t>
            </a:r>
          </a:p>
          <a:p>
            <a:pPr marL="0" indent="0" algn="ctr">
              <a:buFont typeface="Arial" panose="020B0604020202020204" pitchFamily="34" charset="0"/>
              <a:buNone/>
              <a:defRPr/>
            </a:pPr>
            <a:r>
              <a:rPr lang="es-ES" dirty="0">
                <a:solidFill>
                  <a:schemeClr val="bg1"/>
                </a:solidFill>
                <a:latin typeface="Georgia" panose="02040502050405020303" pitchFamily="18" charset="0"/>
              </a:rPr>
              <a:t>Regional Grants Officer</a:t>
            </a:r>
          </a:p>
          <a:p>
            <a:pPr marL="0" indent="0" algn="ctr">
              <a:buFont typeface="Arial" panose="020B0604020202020204" pitchFamily="34" charset="0"/>
              <a:buNone/>
              <a:defRPr/>
            </a:pPr>
            <a:r>
              <a:rPr lang="es-ES" b="1" dirty="0">
                <a:solidFill>
                  <a:schemeClr val="bg1"/>
                </a:solidFill>
                <a:latin typeface="Georgia" panose="02040502050405020303" pitchFamily="18" charset="0"/>
              </a:rPr>
              <a:t>Email: </a:t>
            </a:r>
            <a:r>
              <a:rPr lang="es-ES" dirty="0">
                <a:solidFill>
                  <a:schemeClr val="bg1"/>
                </a:solidFill>
                <a:latin typeface="Georgia" panose="02040502050405020303" pitchFamily="18" charset="0"/>
              </a:rPr>
              <a:t>diane.lopez@Rotary.org</a:t>
            </a:r>
          </a:p>
          <a:p>
            <a:pPr marL="0" indent="0" algn="ctr">
              <a:buFont typeface="Arial" panose="020B0604020202020204" pitchFamily="34" charset="0"/>
              <a:buNone/>
              <a:defRPr/>
            </a:pPr>
            <a:endParaRPr lang="es-ES"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1448698"/>
      </p:ext>
    </p:extLst>
  </p:cSld>
  <p:clrMapOvr>
    <a:masterClrMapping/>
  </p:clrMapOvr>
  <p:transition spd="med"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sz="2400" dirty="0"/>
              <a:t>Bienvenida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895350"/>
            <a:ext cx="2264393" cy="3394075"/>
          </a:xfrm>
        </p:spPr>
      </p:pic>
      <p:sp>
        <p:nvSpPr>
          <p:cNvPr id="5" name="Content Placeholder 1"/>
          <p:cNvSpPr txBox="1">
            <a:spLocks/>
          </p:cNvSpPr>
          <p:nvPr/>
        </p:nvSpPr>
        <p:spPr bwMode="auto">
          <a:xfrm>
            <a:off x="3048000" y="895350"/>
            <a:ext cx="58674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Char char="•"/>
            </a:pPr>
            <a:r>
              <a:rPr lang="es-ES" altLang="en-US" sz="2000" dirty="0">
                <a:solidFill>
                  <a:schemeClr val="tx2"/>
                </a:solidFill>
                <a:latin typeface="Arial Narrow" panose="020B0606020202030204" pitchFamily="34" charset="0"/>
              </a:rPr>
              <a:t>Coordinadora Regional de Subvenciones</a:t>
            </a:r>
            <a:br>
              <a:rPr lang="es-ES" altLang="en-US" sz="2000" dirty="0">
                <a:solidFill>
                  <a:schemeClr val="tx2"/>
                </a:solidFill>
                <a:latin typeface="Arial Narrow" panose="020B0606020202030204" pitchFamily="34" charset="0"/>
              </a:rPr>
            </a:br>
            <a:endParaRPr lang="es-ES" altLang="en-US" sz="2000" dirty="0">
              <a:solidFill>
                <a:schemeClr val="tx2"/>
              </a:solidFill>
              <a:latin typeface="Arial Narrow" panose="020B0606020202030204" pitchFamily="34" charset="0"/>
            </a:endParaRPr>
          </a:p>
          <a:p>
            <a:pPr>
              <a:spcBef>
                <a:spcPct val="20000"/>
              </a:spcBef>
              <a:buFont typeface="Arial" panose="020B0604020202020204" pitchFamily="34" charset="0"/>
              <a:buChar char="•"/>
            </a:pPr>
            <a:r>
              <a:rPr lang="es-ES" altLang="en-US" sz="2000" dirty="0">
                <a:solidFill>
                  <a:schemeClr val="tx2"/>
                </a:solidFill>
                <a:latin typeface="Arial Narrow" panose="020B0606020202030204" pitchFamily="34" charset="0"/>
              </a:rPr>
              <a:t>México- 4100, 4110</a:t>
            </a:r>
            <a:br>
              <a:rPr lang="es-ES" altLang="en-US" sz="2000" dirty="0">
                <a:solidFill>
                  <a:schemeClr val="tx2"/>
                </a:solidFill>
                <a:latin typeface="Arial Narrow" panose="020B0606020202030204" pitchFamily="34" charset="0"/>
              </a:rPr>
            </a:br>
            <a:endParaRPr lang="es-ES" altLang="en-US" sz="2000" dirty="0">
              <a:solidFill>
                <a:schemeClr val="tx2"/>
              </a:solidFill>
              <a:latin typeface="Arial Narrow" panose="020B0606020202030204" pitchFamily="34" charset="0"/>
            </a:endParaRPr>
          </a:p>
          <a:p>
            <a:pPr>
              <a:spcBef>
                <a:spcPct val="20000"/>
              </a:spcBef>
              <a:buFont typeface="Arial" panose="020B0604020202020204" pitchFamily="34" charset="0"/>
              <a:buChar char="•"/>
            </a:pPr>
            <a:r>
              <a:rPr lang="es-ES" altLang="en-US" sz="2000" dirty="0">
                <a:solidFill>
                  <a:schemeClr val="tx2"/>
                </a:solidFill>
                <a:latin typeface="Arial Narrow" panose="020B0606020202030204" pitchFamily="34" charset="0"/>
              </a:rPr>
              <a:t>Argentina, Paraguay, Uruguay</a:t>
            </a:r>
            <a:br>
              <a:rPr lang="es-ES" altLang="en-US" sz="2000" dirty="0">
                <a:solidFill>
                  <a:schemeClr val="tx2"/>
                </a:solidFill>
                <a:latin typeface="Arial Narrow" panose="020B0606020202030204" pitchFamily="34" charset="0"/>
              </a:rPr>
            </a:br>
            <a:endParaRPr lang="es-ES" altLang="en-US" sz="2000" dirty="0">
              <a:solidFill>
                <a:schemeClr val="tx2"/>
              </a:solidFill>
              <a:latin typeface="Arial Narrow" panose="020B0606020202030204" pitchFamily="34" charset="0"/>
            </a:endParaRPr>
          </a:p>
          <a:p>
            <a:pPr>
              <a:spcBef>
                <a:spcPct val="20000"/>
              </a:spcBef>
              <a:buFont typeface="Arial" panose="020B0604020202020204" pitchFamily="34" charset="0"/>
              <a:buChar char="•"/>
            </a:pPr>
            <a:r>
              <a:rPr lang="es-ES" altLang="en-US" sz="2000" dirty="0">
                <a:solidFill>
                  <a:schemeClr val="tx2"/>
                </a:solidFill>
                <a:latin typeface="Arial Narrow" panose="020B0606020202030204" pitchFamily="34" charset="0"/>
              </a:rPr>
              <a:t>Construcción de Escuelas Básicas y Viviendas de Bajo Costo en Latinoamérica</a:t>
            </a:r>
          </a:p>
        </p:txBody>
      </p:sp>
    </p:spTree>
    <p:extLst>
      <p:ext uri="{BB962C8B-B14F-4D97-AF65-F5344CB8AC3E}">
        <p14:creationId xmlns:p14="http://schemas.microsoft.com/office/powerpoint/2010/main" val="314197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anim calcmode="lin" valueType="num">
                                      <p:cBhvr>
                                        <p:cTn id="13" dur="1750" fill="hold"/>
                                        <p:tgtEl>
                                          <p:spTgt spid="5"/>
                                        </p:tgtEl>
                                        <p:attrNameLst>
                                          <p:attrName>ppt_x</p:attrName>
                                        </p:attrNameLst>
                                      </p:cBhvr>
                                      <p:tavLst>
                                        <p:tav tm="0">
                                          <p:val>
                                            <p:strVal val="#ppt_x"/>
                                          </p:val>
                                        </p:tav>
                                        <p:tav tm="100000">
                                          <p:val>
                                            <p:strVal val="#ppt_x"/>
                                          </p:val>
                                        </p:tav>
                                      </p:tavLst>
                                    </p:anim>
                                    <p:anim calcmode="lin" valueType="num">
                                      <p:cBhvr>
                                        <p:cTn id="14"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90550"/>
            <a:ext cx="8153400" cy="2677656"/>
          </a:xfrm>
          <a:prstGeom prst="rect">
            <a:avLst/>
          </a:prstGeom>
          <a:noFill/>
        </p:spPr>
        <p:txBody>
          <a:bodyPr wrap="square" rtlCol="0">
            <a:spAutoFit/>
          </a:bodyPr>
          <a:lstStyle/>
          <a:p>
            <a:pPr marL="342900" indent="-342900">
              <a:buFont typeface="Arial" panose="020B0604020202020204" pitchFamily="34" charset="0"/>
              <a:buChar char="•"/>
            </a:pPr>
            <a:r>
              <a:rPr lang="es-ES" dirty="0">
                <a:solidFill>
                  <a:schemeClr val="tx2"/>
                </a:solidFill>
                <a:latin typeface="Arial Narrow" panose="020B0606020202030204" pitchFamily="34" charset="0"/>
              </a:rPr>
              <a:t>Monitorea de cerca la pandemia de COVID-19, enfermedad causada por el nuevo coronavirus.</a:t>
            </a:r>
            <a:br>
              <a:rPr lang="es-ES" dirty="0">
                <a:solidFill>
                  <a:schemeClr val="tx2"/>
                </a:solidFill>
                <a:latin typeface="Arial Narrow" panose="020B0606020202030204" pitchFamily="34" charset="0"/>
              </a:rPr>
            </a:br>
            <a:endParaRPr lang="es-ES" dirty="0">
              <a:solidFill>
                <a:schemeClr val="tx2"/>
              </a:solidFill>
              <a:latin typeface="Arial Narrow" panose="020B0606020202030204" pitchFamily="34" charset="0"/>
            </a:endParaRPr>
          </a:p>
          <a:p>
            <a:pPr marL="342900" indent="-342900">
              <a:buFont typeface="Arial" panose="020B0604020202020204" pitchFamily="34" charset="0"/>
              <a:buChar char="•"/>
            </a:pPr>
            <a:r>
              <a:rPr lang="es-ES" dirty="0">
                <a:solidFill>
                  <a:schemeClr val="tx2"/>
                </a:solidFill>
                <a:latin typeface="Arial Narrow" panose="020B0606020202030204" pitchFamily="34" charset="0"/>
              </a:rPr>
              <a:t>Evalúa constantemente su posible impacto en sus operaciones, eventos y socios. </a:t>
            </a:r>
            <a:br>
              <a:rPr lang="es-ES" dirty="0">
                <a:solidFill>
                  <a:schemeClr val="tx2"/>
                </a:solidFill>
                <a:latin typeface="Arial Narrow" panose="020B0606020202030204" pitchFamily="34" charset="0"/>
              </a:rPr>
            </a:br>
            <a:endParaRPr lang="es-ES" dirty="0">
              <a:solidFill>
                <a:schemeClr val="tx2"/>
              </a:solidFill>
              <a:latin typeface="Arial Narrow" panose="020B0606020202030204" pitchFamily="34" charset="0"/>
            </a:endParaRPr>
          </a:p>
          <a:p>
            <a:pPr marL="342900" indent="-342900">
              <a:buFont typeface="Arial" panose="020B0604020202020204" pitchFamily="34" charset="0"/>
              <a:buChar char="•"/>
            </a:pPr>
            <a:r>
              <a:rPr lang="es-ES" dirty="0">
                <a:solidFill>
                  <a:schemeClr val="tx2"/>
                </a:solidFill>
                <a:latin typeface="Arial Narrow" panose="020B0606020202030204" pitchFamily="34" charset="0"/>
              </a:rPr>
              <a:t>Su salud y seguridad son siempre nuestra más alta prioridad.</a:t>
            </a:r>
            <a:endParaRPr lang="en-US" dirty="0">
              <a:solidFill>
                <a:schemeClr val="tx2"/>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219200" y="1962150"/>
            <a:ext cx="6400800" cy="1181101"/>
          </a:xfrm>
          <a:prstGeom prst="rect">
            <a:avLst/>
          </a:prstGeom>
        </p:spPr>
        <p:txBody>
          <a:bodyPr/>
          <a:lstStyle/>
          <a:p>
            <a:pPr marL="514350" indent="-514350" algn="ctr">
              <a:buFont typeface="+mj-lt"/>
              <a:buAutoNum type="arabicPeriod"/>
            </a:pPr>
            <a:r>
              <a:rPr lang="es-419" sz="2000" dirty="0">
                <a:solidFill>
                  <a:schemeClr val="bg1"/>
                </a:solidFill>
                <a:latin typeface="Arial Narrow" panose="020B0606020202030204" pitchFamily="34" charset="0"/>
                <a:cs typeface="ヒラギノ角ゴ Pro W3" pitchFamily="-107" charset="-128"/>
              </a:rPr>
              <a:t>Subvenciones de respuesta ante catástrofes</a:t>
            </a:r>
          </a:p>
          <a:p>
            <a:pPr marL="514350" indent="-514350" algn="ctr">
              <a:buFont typeface="+mj-lt"/>
              <a:buAutoNum type="arabicPeriod"/>
            </a:pPr>
            <a:r>
              <a:rPr lang="es-419" sz="2000" dirty="0">
                <a:solidFill>
                  <a:schemeClr val="bg1"/>
                </a:solidFill>
                <a:latin typeface="Arial Narrow" panose="020B0606020202030204" pitchFamily="34" charset="0"/>
                <a:cs typeface="ヒラギノ角ゴ Pro W3" pitchFamily="-107" charset="-128"/>
              </a:rPr>
              <a:t>Subvenciones Distritales</a:t>
            </a:r>
          </a:p>
          <a:p>
            <a:pPr marL="514350" indent="-514350" algn="ctr">
              <a:buFont typeface="+mj-lt"/>
              <a:buAutoNum type="arabicPeriod"/>
            </a:pPr>
            <a:r>
              <a:rPr lang="es-419" sz="2000" dirty="0">
                <a:solidFill>
                  <a:schemeClr val="bg1"/>
                </a:solidFill>
                <a:latin typeface="Arial Narrow" panose="020B0606020202030204" pitchFamily="34" charset="0"/>
              </a:rPr>
              <a:t>Subvenciones Globales</a:t>
            </a:r>
          </a:p>
          <a:p>
            <a:endParaRPr lang="en-US" dirty="0"/>
          </a:p>
        </p:txBody>
      </p:sp>
    </p:spTree>
    <p:extLst>
      <p:ext uri="{BB962C8B-B14F-4D97-AF65-F5344CB8AC3E}">
        <p14:creationId xmlns:p14="http://schemas.microsoft.com/office/powerpoint/2010/main" val="16919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s-419" altLang="en-US" sz="2000" dirty="0">
                <a:latin typeface="Arial Narrow" panose="020B0606020202030204" pitchFamily="34" charset="0"/>
                <a:ea typeface="ＭＳ Ｐゴシック" panose="020B0600070205080204" pitchFamily="34" charset="-128"/>
              </a:rPr>
              <a:t>Subvenciones de respuesta ante catástrofes </a:t>
            </a:r>
            <a:r>
              <a:rPr lang="en-US" altLang="en-US" sz="2000" dirty="0">
                <a:latin typeface="Arial Narrow" panose="020B0606020202030204" pitchFamily="34" charset="0"/>
                <a:ea typeface="ＭＳ Ｐゴシック" panose="020B0600070205080204" pitchFamily="34" charset="-128"/>
              </a:rPr>
              <a:t>| </a:t>
            </a:r>
            <a:r>
              <a:rPr lang="en-US" altLang="en-US" sz="1800" dirty="0">
                <a:latin typeface="Arial Narrow" panose="020B0606020202030204" pitchFamily="34" charset="0"/>
                <a:ea typeface="ＭＳ Ｐゴシック" panose="020B0600070205080204" pitchFamily="34" charset="-128"/>
              </a:rPr>
              <a:t>Covid-19</a:t>
            </a:r>
          </a:p>
        </p:txBody>
      </p:sp>
      <p:sp>
        <p:nvSpPr>
          <p:cNvPr id="21507" name="Content Placeholder 2"/>
          <p:cNvSpPr txBox="1">
            <a:spLocks/>
          </p:cNvSpPr>
          <p:nvPr/>
        </p:nvSpPr>
        <p:spPr bwMode="auto">
          <a:xfrm>
            <a:off x="533400" y="971550"/>
            <a:ext cx="7924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458788"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s-419" sz="1800" b="1" dirty="0">
                <a:solidFill>
                  <a:schemeClr val="tx2"/>
                </a:solidFill>
                <a:latin typeface="Arial Narrow" panose="020B0606020202030204" pitchFamily="34" charset="0"/>
              </a:rPr>
              <a:t>Cada distrito puede solicitar </a:t>
            </a:r>
            <a:r>
              <a:rPr lang="es-419" sz="1800" b="1" u="sng" dirty="0">
                <a:solidFill>
                  <a:schemeClr val="tx2"/>
                </a:solidFill>
                <a:latin typeface="Arial Narrow" panose="020B0606020202030204" pitchFamily="34" charset="0"/>
              </a:rPr>
              <a:t>una subvención </a:t>
            </a:r>
            <a:r>
              <a:rPr lang="es-419" sz="1800" b="1" dirty="0">
                <a:solidFill>
                  <a:schemeClr val="tx2"/>
                </a:solidFill>
                <a:latin typeface="Arial Narrow" panose="020B0606020202030204" pitchFamily="34" charset="0"/>
              </a:rPr>
              <a:t>(</a:t>
            </a:r>
            <a:r>
              <a:rPr lang="es-419" sz="1800" dirty="0">
                <a:solidFill>
                  <a:schemeClr val="tx2"/>
                </a:solidFill>
                <a:latin typeface="Arial Narrow" panose="020B0606020202030204" pitchFamily="34" charset="0"/>
              </a:rPr>
              <a:t>de hasta </a:t>
            </a:r>
            <a:r>
              <a:rPr lang="es-419" sz="1800" b="1" dirty="0">
                <a:solidFill>
                  <a:schemeClr val="tx2"/>
                </a:solidFill>
                <a:latin typeface="Arial Narrow" panose="020B0606020202030204" pitchFamily="34" charset="0"/>
              </a:rPr>
              <a:t>$25,000)</a:t>
            </a:r>
          </a:p>
          <a:p>
            <a:pPr lvl="1">
              <a:buFont typeface="Arial" panose="020B0604020202020204" pitchFamily="34" charset="0"/>
              <a:buChar char="•"/>
            </a:pPr>
            <a:r>
              <a:rPr lang="es-419" sz="1800" dirty="0">
                <a:solidFill>
                  <a:schemeClr val="tx2"/>
                </a:solidFill>
                <a:latin typeface="Arial Narrow" panose="020B0606020202030204" pitchFamily="34" charset="0"/>
              </a:rPr>
              <a:t>Depende de los fondos disponibles</a:t>
            </a:r>
          </a:p>
          <a:p>
            <a:pPr lvl="1">
              <a:buFont typeface="Arial" panose="020B0604020202020204" pitchFamily="34" charset="0"/>
              <a:buChar char="•"/>
            </a:pPr>
            <a:r>
              <a:rPr lang="es-419" sz="1800" dirty="0">
                <a:solidFill>
                  <a:schemeClr val="tx2"/>
                </a:solidFill>
                <a:latin typeface="Arial Narrow" panose="020B0606020202030204" pitchFamily="34" charset="0"/>
              </a:rPr>
              <a:t>Recientemente se añadió proyectos en respuesta al COVID-19 a la lista de actividades elegibles.</a:t>
            </a:r>
            <a:br>
              <a:rPr lang="es-419" sz="1800" dirty="0">
                <a:solidFill>
                  <a:schemeClr val="tx2"/>
                </a:solidFill>
                <a:latin typeface="Arial Narrow" panose="020B0606020202030204" pitchFamily="34" charset="0"/>
              </a:rPr>
            </a:br>
            <a:endParaRPr lang="es-419" sz="1800" dirty="0">
              <a:solidFill>
                <a:schemeClr val="tx2"/>
              </a:solidFill>
              <a:latin typeface="Arial Narrow" panose="020B0606020202030204" pitchFamily="34" charset="0"/>
            </a:endParaRPr>
          </a:p>
          <a:p>
            <a:pPr marL="115888" lvl="1" indent="0"/>
            <a:r>
              <a:rPr lang="es-419" altLang="en-US" sz="1800" b="1" dirty="0">
                <a:solidFill>
                  <a:schemeClr val="tx2"/>
                </a:solidFill>
                <a:latin typeface="Arial Narrow" panose="020B0606020202030204" pitchFamily="34" charset="0"/>
              </a:rPr>
              <a:t>Financiada por el Fondo de respuesta ante catástrofes</a:t>
            </a:r>
          </a:p>
          <a:p>
            <a:pPr lvl="1">
              <a:spcBef>
                <a:spcPct val="20000"/>
              </a:spcBef>
              <a:buClr>
                <a:srgbClr val="005DAA"/>
              </a:buClr>
              <a:buSzPct val="120000"/>
              <a:buFont typeface="Wingdings" panose="05000000000000000000" pitchFamily="2" charset="2"/>
              <a:buChar char="§"/>
            </a:pPr>
            <a:r>
              <a:rPr lang="es-419" altLang="en-US" sz="1800" dirty="0">
                <a:solidFill>
                  <a:schemeClr val="tx2"/>
                </a:solidFill>
                <a:latin typeface="Arial Narrow" panose="020B0606020202030204" pitchFamily="34" charset="0"/>
              </a:rPr>
              <a:t>Acepta aportaciones en línea</a:t>
            </a:r>
          </a:p>
          <a:p>
            <a:pPr lvl="1">
              <a:spcBef>
                <a:spcPct val="20000"/>
              </a:spcBef>
              <a:buClr>
                <a:srgbClr val="005DAA"/>
              </a:buClr>
              <a:buSzPct val="120000"/>
              <a:buFont typeface="Wingdings" panose="05000000000000000000" pitchFamily="2" charset="2"/>
              <a:buChar char="§"/>
            </a:pPr>
            <a:r>
              <a:rPr lang="es-419" altLang="en-US" sz="1800" dirty="0">
                <a:solidFill>
                  <a:schemeClr val="tx2"/>
                </a:solidFill>
                <a:latin typeface="Arial Narrow" panose="020B0606020202030204" pitchFamily="34" charset="0"/>
              </a:rPr>
              <a:t>Aportaciones con cargo al FDD específicamente para respuesta al Covid-19</a:t>
            </a:r>
          </a:p>
          <a:p>
            <a:pPr lvl="1">
              <a:spcBef>
                <a:spcPct val="20000"/>
              </a:spcBef>
              <a:buClr>
                <a:srgbClr val="005DAA"/>
              </a:buClr>
              <a:buSzPct val="120000"/>
              <a:buFont typeface="Wingdings" panose="05000000000000000000" pitchFamily="2" charset="2"/>
              <a:buChar char="§"/>
            </a:pPr>
            <a:r>
              <a:rPr lang="es-419" altLang="en-US" sz="1800" dirty="0">
                <a:solidFill>
                  <a:schemeClr val="tx2"/>
                </a:solidFill>
                <a:latin typeface="Arial Narrow" panose="020B0606020202030204" pitchFamily="34" charset="0"/>
              </a:rPr>
              <a:t>Contribuciones en efectivo serán para actividades generales ante catástrofes y Covid-19</a:t>
            </a:r>
          </a:p>
          <a:p>
            <a:pPr lvl="1">
              <a:spcBef>
                <a:spcPct val="20000"/>
              </a:spcBef>
              <a:buClr>
                <a:srgbClr val="005DAA"/>
              </a:buClr>
              <a:buSzPct val="120000"/>
              <a:buFont typeface="Wingdings" panose="05000000000000000000" pitchFamily="2" charset="2"/>
              <a:buChar char="§"/>
            </a:pPr>
            <a:r>
              <a:rPr lang="es-419" altLang="en-US" sz="1800" dirty="0">
                <a:solidFill>
                  <a:schemeClr val="tx2"/>
                </a:solidFill>
                <a:latin typeface="Arial Narrow" panose="020B0606020202030204" pitchFamily="34" charset="0"/>
              </a:rPr>
              <a:t>Enlace para aportar a este fondo: </a:t>
            </a:r>
            <a:r>
              <a:rPr lang="en-US" sz="1800" dirty="0">
                <a:hlinkClick r:id="rId3"/>
              </a:rPr>
              <a:t>https://my.rotary.org/es/disaster-response-fund</a:t>
            </a:r>
            <a:endParaRPr lang="en-US" altLang="en-US" sz="1800" dirty="0">
              <a:solidFill>
                <a:srgbClr val="000000"/>
              </a:solidFill>
              <a:latin typeface="Arial Narrow" panose="020B0606020202030204" pitchFamily="34" charset="0"/>
            </a:endParaRPr>
          </a:p>
          <a:p>
            <a:pPr lvl="1">
              <a:spcBef>
                <a:spcPct val="20000"/>
              </a:spcBef>
              <a:buClr>
                <a:srgbClr val="005DAA"/>
              </a:buClr>
              <a:buSzPct val="120000"/>
              <a:buFont typeface="Wingdings" panose="05000000000000000000" pitchFamily="2" charset="2"/>
              <a:buChar char="§"/>
            </a:pPr>
            <a:endParaRPr lang="en-US" altLang="en-US" dirty="0">
              <a:solidFill>
                <a:srgbClr val="000000"/>
              </a:solidFill>
              <a:latin typeface="Georgia" panose="02040502050405020303"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419" sz="2000" b="1" dirty="0"/>
              <a:t>Subvenciones de Respuesta ante Catástrofes </a:t>
            </a:r>
            <a:r>
              <a:rPr lang="en-US" sz="2000" dirty="0"/>
              <a:t>| </a:t>
            </a:r>
            <a:r>
              <a:rPr lang="en-US" sz="1800" dirty="0"/>
              <a:t>COVID-19</a:t>
            </a:r>
          </a:p>
        </p:txBody>
      </p:sp>
      <p:graphicFrame>
        <p:nvGraphicFramePr>
          <p:cNvPr id="3" name="Content Placeholder 2"/>
          <p:cNvGraphicFramePr>
            <a:graphicFrameLocks/>
          </p:cNvGraphicFramePr>
          <p:nvPr>
            <p:extLst>
              <p:ext uri="{D42A27DB-BD31-4B8C-83A1-F6EECF244321}">
                <p14:modId xmlns:p14="http://schemas.microsoft.com/office/powerpoint/2010/main" val="2506682306"/>
              </p:ext>
            </p:extLst>
          </p:nvPr>
        </p:nvGraphicFramePr>
        <p:xfrm>
          <a:off x="381000" y="895350"/>
          <a:ext cx="8229600" cy="2761206"/>
        </p:xfrm>
        <a:graphic>
          <a:graphicData uri="http://schemas.openxmlformats.org/drawingml/2006/table">
            <a:tbl>
              <a:tblPr firstRow="1" firstCol="1" bandRow="1">
                <a:tableStyleId>{5C22544A-7EE6-4342-B048-85BDC9FD1C3A}</a:tableStyleId>
              </a:tblPr>
              <a:tblGrid>
                <a:gridCol w="5132439">
                  <a:extLst>
                    <a:ext uri="{9D8B030D-6E8A-4147-A177-3AD203B41FA5}">
                      <a16:colId xmlns:a16="http://schemas.microsoft.com/office/drawing/2014/main" val="2952133585"/>
                    </a:ext>
                  </a:extLst>
                </a:gridCol>
                <a:gridCol w="3097161">
                  <a:extLst>
                    <a:ext uri="{9D8B030D-6E8A-4147-A177-3AD203B41FA5}">
                      <a16:colId xmlns:a16="http://schemas.microsoft.com/office/drawing/2014/main" val="2647430287"/>
                    </a:ext>
                  </a:extLst>
                </a:gridCol>
              </a:tblGrid>
              <a:tr h="366282">
                <a:tc>
                  <a:txBody>
                    <a:bodyPr/>
                    <a:lstStyle/>
                    <a:p>
                      <a:pPr marL="0" marR="0" fontAlgn="base">
                        <a:spcBef>
                          <a:spcPts val="0"/>
                        </a:spcBef>
                        <a:spcAft>
                          <a:spcPts val="0"/>
                        </a:spcAft>
                      </a:pPr>
                      <a:r>
                        <a:rPr lang="es-419" sz="1800" noProof="0" dirty="0">
                          <a:effectLst/>
                          <a:latin typeface="Arial Narrow" panose="020B0606020202030204" pitchFamily="34" charset="0"/>
                        </a:rPr>
                        <a:t>Numero</a:t>
                      </a:r>
                      <a:r>
                        <a:rPr lang="es-419" sz="1800" baseline="0" noProof="0" dirty="0">
                          <a:effectLst/>
                          <a:latin typeface="Arial Narrow" panose="020B0606020202030204" pitchFamily="34" charset="0"/>
                        </a:rPr>
                        <a:t> de subvenciones otorgadas</a:t>
                      </a:r>
                      <a:endParaRPr lang="es-419" sz="1800" noProof="0" dirty="0">
                        <a:effectLst/>
                        <a:latin typeface="Arial Narrow" panose="020B0606020202030204" pitchFamily="34" charset="0"/>
                        <a:ea typeface="Gulim"/>
                      </a:endParaRPr>
                    </a:p>
                  </a:txBody>
                  <a:tcPr marL="0" marR="0" marT="0" marB="0"/>
                </a:tc>
                <a:tc>
                  <a:txBody>
                    <a:bodyPr/>
                    <a:lstStyle/>
                    <a:p>
                      <a:pPr marL="0" marR="0" fontAlgn="base">
                        <a:spcBef>
                          <a:spcPts val="0"/>
                        </a:spcBef>
                        <a:spcAft>
                          <a:spcPts val="0"/>
                        </a:spcAft>
                      </a:pPr>
                      <a:r>
                        <a:rPr lang="es-419" sz="1800" b="1" noProof="0" dirty="0">
                          <a:solidFill>
                            <a:srgbClr val="17458F"/>
                          </a:solidFill>
                          <a:effectLst/>
                          <a:latin typeface="Arial Narrow" panose="020B0606020202030204" pitchFamily="34" charset="0"/>
                        </a:rPr>
                        <a:t>147</a:t>
                      </a:r>
                      <a:endParaRPr lang="es-419" sz="1800" b="1" noProof="0" dirty="0">
                        <a:solidFill>
                          <a:srgbClr val="17458F"/>
                        </a:solidFill>
                        <a:effectLst/>
                        <a:latin typeface="Arial Narrow" panose="020B0606020202030204" pitchFamily="34" charset="0"/>
                        <a:ea typeface="Gulim"/>
                      </a:endParaRPr>
                    </a:p>
                  </a:txBody>
                  <a:tcPr marL="0" marR="0" marT="0" marB="0"/>
                </a:tc>
                <a:extLst>
                  <a:ext uri="{0D108BD9-81ED-4DB2-BD59-A6C34878D82A}">
                    <a16:rowId xmlns:a16="http://schemas.microsoft.com/office/drawing/2014/main" val="2528025446"/>
                  </a:ext>
                </a:extLst>
              </a:tr>
              <a:tr h="1662358">
                <a:tc>
                  <a:txBody>
                    <a:bodyPr/>
                    <a:lstStyle/>
                    <a:p>
                      <a:pPr marL="0" marR="0" fontAlgn="base">
                        <a:spcBef>
                          <a:spcPts val="0"/>
                        </a:spcBef>
                        <a:spcAft>
                          <a:spcPts val="0"/>
                        </a:spcAft>
                      </a:pPr>
                      <a:r>
                        <a:rPr lang="es-419" sz="1800" noProof="0" dirty="0">
                          <a:effectLst/>
                          <a:latin typeface="Arial Narrow" panose="020B0606020202030204" pitchFamily="34" charset="0"/>
                        </a:rPr>
                        <a:t>Total de fondos otorgados</a:t>
                      </a:r>
                      <a:endParaRPr lang="es-419" sz="1800" noProof="0" dirty="0">
                        <a:effectLst/>
                        <a:latin typeface="Arial Narrow" panose="020B0606020202030204" pitchFamily="34" charset="0"/>
                        <a:ea typeface="Gulim"/>
                      </a:endParaRPr>
                    </a:p>
                  </a:txBody>
                  <a:tcPr marL="0" marR="0" marT="0" marB="0"/>
                </a:tc>
                <a:tc>
                  <a:txBody>
                    <a:bodyPr/>
                    <a:lstStyle/>
                    <a:p>
                      <a:pPr marL="0" marR="0" fontAlgn="base">
                        <a:spcBef>
                          <a:spcPts val="0"/>
                        </a:spcBef>
                        <a:spcAft>
                          <a:spcPts val="0"/>
                        </a:spcAft>
                      </a:pPr>
                      <a:r>
                        <a:rPr lang="es-419" sz="1800" b="1" noProof="0" dirty="0">
                          <a:solidFill>
                            <a:srgbClr val="17458F"/>
                          </a:solidFill>
                          <a:effectLst/>
                          <a:latin typeface="Arial Narrow" panose="020B0606020202030204" pitchFamily="34" charset="0"/>
                        </a:rPr>
                        <a:t>$</a:t>
                      </a:r>
                      <a:r>
                        <a:rPr lang="en-US" sz="1800" b="1" kern="1200" dirty="0">
                          <a:solidFill>
                            <a:schemeClr val="tx2"/>
                          </a:solidFill>
                          <a:effectLst/>
                          <a:latin typeface="Arial Narrow" panose="020B0606020202030204" pitchFamily="34" charset="0"/>
                          <a:ea typeface="+mn-ea"/>
                          <a:cs typeface="+mn-cs"/>
                        </a:rPr>
                        <a:t>3,546,626</a:t>
                      </a:r>
                      <a:br>
                        <a:rPr lang="en-US" sz="1800" kern="1200" dirty="0">
                          <a:solidFill>
                            <a:schemeClr val="dk1"/>
                          </a:solidFill>
                          <a:effectLst/>
                          <a:latin typeface="+mn-lt"/>
                          <a:ea typeface="+mn-ea"/>
                          <a:cs typeface="+mn-cs"/>
                        </a:rPr>
                      </a:br>
                      <a:r>
                        <a:rPr lang="es-419" sz="1800" noProof="0" dirty="0">
                          <a:effectLst/>
                          <a:latin typeface="Arial Narrow" panose="020B0606020202030204" pitchFamily="34" charset="0"/>
                        </a:rPr>
                        <a:t> </a:t>
                      </a:r>
                    </a:p>
                    <a:p>
                      <a:pPr marL="0" marR="0" fontAlgn="base">
                        <a:spcBef>
                          <a:spcPts val="0"/>
                        </a:spcBef>
                        <a:spcAft>
                          <a:spcPts val="0"/>
                        </a:spcAft>
                      </a:pPr>
                      <a:r>
                        <a:rPr lang="es-419" sz="1800" noProof="0" dirty="0">
                          <a:solidFill>
                            <a:srgbClr val="17458F"/>
                          </a:solidFill>
                          <a:effectLst/>
                          <a:latin typeface="Arial Narrow" panose="020B0606020202030204" pitchFamily="34" charset="0"/>
                        </a:rPr>
                        <a:t>$3,000,000 del fondo Mundial; $546,626</a:t>
                      </a:r>
                      <a:r>
                        <a:rPr lang="es-419" sz="1800" baseline="0" noProof="0" dirty="0">
                          <a:solidFill>
                            <a:srgbClr val="17458F"/>
                          </a:solidFill>
                          <a:effectLst/>
                          <a:latin typeface="Arial Narrow" panose="020B0606020202030204" pitchFamily="34" charset="0"/>
                        </a:rPr>
                        <a:t> de FDD y aportaciones generales</a:t>
                      </a:r>
                      <a:endParaRPr lang="es-419" sz="1800" noProof="0" dirty="0">
                        <a:effectLst/>
                        <a:latin typeface="Arial Narrow" panose="020B0606020202030204" pitchFamily="34" charset="0"/>
                        <a:ea typeface="Gulim"/>
                      </a:endParaRPr>
                    </a:p>
                  </a:txBody>
                  <a:tcPr marL="0" marR="0" marT="0" marB="0"/>
                </a:tc>
                <a:extLst>
                  <a:ext uri="{0D108BD9-81ED-4DB2-BD59-A6C34878D82A}">
                    <a16:rowId xmlns:a16="http://schemas.microsoft.com/office/drawing/2014/main" val="329736904"/>
                  </a:ext>
                </a:extLst>
              </a:tr>
              <a:tr h="732566">
                <a:tc>
                  <a:txBody>
                    <a:bodyPr/>
                    <a:lstStyle/>
                    <a:p>
                      <a:pPr marL="0" marR="0" fontAlgn="base">
                        <a:spcBef>
                          <a:spcPts val="0"/>
                        </a:spcBef>
                        <a:spcAft>
                          <a:spcPts val="0"/>
                        </a:spcAft>
                      </a:pPr>
                      <a:r>
                        <a:rPr lang="es-419" sz="1800" noProof="0" dirty="0">
                          <a:effectLst/>
                          <a:latin typeface="Arial Narrow" panose="020B0606020202030204" pitchFamily="34" charset="0"/>
                        </a:rPr>
                        <a:t>Numero de subvenciones pendientes</a:t>
                      </a:r>
                      <a:endParaRPr lang="es-419" sz="1800" noProof="0" dirty="0">
                        <a:effectLst/>
                        <a:latin typeface="Arial Narrow" panose="020B0606020202030204" pitchFamily="34" charset="0"/>
                        <a:ea typeface="Gulim"/>
                      </a:endParaRPr>
                    </a:p>
                  </a:txBody>
                  <a:tcPr marL="0" marR="0" marT="0" marB="0"/>
                </a:tc>
                <a:tc>
                  <a: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s-419" sz="1800" b="1" noProof="0" dirty="0">
                          <a:solidFill>
                            <a:srgbClr val="17458F"/>
                          </a:solidFill>
                          <a:effectLst/>
                          <a:latin typeface="Arial Narrow" panose="020B0606020202030204" pitchFamily="34" charset="0"/>
                        </a:rPr>
                        <a:t>108 </a:t>
                      </a:r>
                      <a:r>
                        <a:rPr lang="es-419" sz="1800" noProof="0" dirty="0">
                          <a:effectLst/>
                          <a:latin typeface="Arial Narrow" panose="020B0606020202030204" pitchFamily="34" charset="0"/>
                        </a:rPr>
                        <a:t> </a:t>
                      </a:r>
                      <a:endParaRPr lang="es-419" sz="1800" noProof="0" dirty="0">
                        <a:effectLst/>
                        <a:latin typeface="Arial Narrow" panose="020B0606020202030204" pitchFamily="34" charset="0"/>
                        <a:ea typeface="Gulim"/>
                      </a:endParaRPr>
                    </a:p>
                  </a:txBody>
                  <a:tcPr marL="0" marR="0" marT="0" marB="0"/>
                </a:tc>
                <a:extLst>
                  <a:ext uri="{0D108BD9-81ED-4DB2-BD59-A6C34878D82A}">
                    <a16:rowId xmlns:a16="http://schemas.microsoft.com/office/drawing/2014/main" val="187179632"/>
                  </a:ext>
                </a:extLst>
              </a:tr>
            </a:tbl>
          </a:graphicData>
        </a:graphic>
      </p:graphicFrame>
    </p:spTree>
    <p:extLst>
      <p:ext uri="{BB962C8B-B14F-4D97-AF65-F5344CB8AC3E}">
        <p14:creationId xmlns:p14="http://schemas.microsoft.com/office/powerpoint/2010/main" val="27320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extLst>
            <a:ext uri="{909E8E84-426E-40dd-AFC4-6F175D3DCCD1}"/>
            <a:ext uri="{91240B29-F687-4f45-9708-019B960494DF}"/>
          </a:extLst>
        </p:spPr>
        <p:txBody>
          <a:bodyPr vert="horz" wrap="square" numCol="1" compatLnSpc="1">
            <a:prstTxWarp prst="textNoShape">
              <a:avLst/>
            </a:prstTxWarp>
            <a:normAutofit/>
          </a:bodyPr>
          <a:lstStyle/>
          <a:p>
            <a:pPr eaLnBrk="1" hangingPunct="1">
              <a:defRPr/>
            </a:pPr>
            <a:r>
              <a:rPr lang="es-419" sz="2000" b="1" dirty="0">
                <a:latin typeface="Arial Narrow" charset="0"/>
                <a:cs typeface="Arial Narrow" charset="0"/>
              </a:rPr>
              <a:t>Subvenciones Distritales </a:t>
            </a:r>
            <a:r>
              <a:rPr lang="es-419" sz="2400" dirty="0">
                <a:latin typeface="Arial Narrow" charset="0"/>
                <a:cs typeface="Arial Narrow" charset="0"/>
              </a:rPr>
              <a:t>| </a:t>
            </a:r>
            <a:r>
              <a:rPr lang="es-419" sz="2000" dirty="0">
                <a:latin typeface="Arial Narrow" charset="0"/>
                <a:cs typeface="Arial Narrow" charset="0"/>
              </a:rPr>
              <a:t>Covid-19</a:t>
            </a:r>
          </a:p>
        </p:txBody>
      </p:sp>
      <p:sp>
        <p:nvSpPr>
          <p:cNvPr id="15364" name="Content Placeholder 2"/>
          <p:cNvSpPr txBox="1">
            <a:spLocks/>
          </p:cNvSpPr>
          <p:nvPr/>
        </p:nvSpPr>
        <p:spPr bwMode="auto">
          <a:xfrm>
            <a:off x="228600" y="819150"/>
            <a:ext cx="8763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458788"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spcBef>
                <a:spcPct val="20000"/>
              </a:spcBef>
              <a:buClr>
                <a:srgbClr val="005DAA"/>
              </a:buClr>
              <a:buSzPct val="120000"/>
              <a:buFont typeface="Arial" panose="020B0604020202020204" pitchFamily="34" charset="0"/>
              <a:buChar char="•"/>
            </a:pPr>
            <a:r>
              <a:rPr lang="es-419" altLang="en-US" sz="1800" dirty="0">
                <a:solidFill>
                  <a:schemeClr val="tx2"/>
                </a:solidFill>
                <a:latin typeface="Arial Narrow" panose="020B0606020202030204" pitchFamily="34" charset="0"/>
              </a:rPr>
              <a:t>Utilizar los fondos de contingencia de las subvenciones distritales</a:t>
            </a:r>
          </a:p>
          <a:p>
            <a:pPr lvl="1">
              <a:spcBef>
                <a:spcPct val="20000"/>
              </a:spcBef>
              <a:buClr>
                <a:srgbClr val="005DAA"/>
              </a:buClr>
              <a:buSzPct val="120000"/>
              <a:buFont typeface="Arial" panose="020B0604020202020204" pitchFamily="34" charset="0"/>
              <a:buChar char="•"/>
            </a:pPr>
            <a:r>
              <a:rPr lang="es-419" altLang="en-US" sz="1800" dirty="0">
                <a:solidFill>
                  <a:schemeClr val="tx2"/>
                </a:solidFill>
                <a:latin typeface="Arial Narrow" panose="020B0606020202030204" pitchFamily="34" charset="0"/>
              </a:rPr>
              <a:t>Cancelar o designar fondos previamente autorizados para proyectos hacia proyectos relacionados en respuesta al Covid-19. </a:t>
            </a:r>
          </a:p>
          <a:p>
            <a:pPr marL="800100" lvl="2" indent="0">
              <a:spcBef>
                <a:spcPct val="20000"/>
              </a:spcBef>
              <a:buClr>
                <a:srgbClr val="005DAA"/>
              </a:buClr>
              <a:buSzPct val="120000"/>
            </a:pPr>
            <a:r>
              <a:rPr lang="es-419" altLang="en-US" sz="1600" dirty="0">
                <a:solidFill>
                  <a:srgbClr val="000000"/>
                </a:solidFill>
                <a:latin typeface="Arial Narrow" panose="020B0606020202030204" pitchFamily="34" charset="0"/>
              </a:rPr>
              <a:t>-</a:t>
            </a:r>
            <a:r>
              <a:rPr lang="es-419" altLang="en-US" sz="1600" dirty="0">
                <a:solidFill>
                  <a:srgbClr val="FF0000"/>
                </a:solidFill>
                <a:latin typeface="Arial Narrow" panose="020B0606020202030204" pitchFamily="34" charset="0"/>
              </a:rPr>
              <a:t>Para cualquier cambio deben recibir autorización de sus lideres distritales y de la Coordinadora Regional de Subvenciones de su distrito.</a:t>
            </a:r>
          </a:p>
          <a:p>
            <a:pPr marL="800100" lvl="2" indent="0">
              <a:spcBef>
                <a:spcPct val="20000"/>
              </a:spcBef>
              <a:buClr>
                <a:srgbClr val="005DAA"/>
              </a:buClr>
              <a:buSzPct val="120000"/>
            </a:pPr>
            <a:endParaRPr lang="es-419" altLang="en-US" sz="1800" dirty="0">
              <a:solidFill>
                <a:srgbClr val="FF0000"/>
              </a:solidFill>
              <a:latin typeface="Arial Narrow" panose="020B0606020202030204" pitchFamily="34" charset="0"/>
            </a:endParaRPr>
          </a:p>
          <a:p>
            <a:pPr marL="457200" indent="-457200">
              <a:buFont typeface="Arial" panose="020B0604020202020204" pitchFamily="34" charset="0"/>
              <a:buChar char="•"/>
            </a:pPr>
            <a:r>
              <a:rPr lang="es-419" sz="1800" dirty="0">
                <a:solidFill>
                  <a:srgbClr val="17458F"/>
                </a:solidFill>
                <a:latin typeface="Arial Narrow" panose="020B0606020202030204" pitchFamily="34" charset="0"/>
              </a:rPr>
              <a:t>Se alienta los distritos a que designen fondos de su solicitud de subvención distrital 2020-21, para Proyectos en respuesta al Covid-19</a:t>
            </a:r>
          </a:p>
          <a:p>
            <a:pPr marL="457200" indent="-457200">
              <a:buFont typeface="Arial" panose="020B0604020202020204" pitchFamily="34" charset="0"/>
              <a:buChar char="•"/>
            </a:pPr>
            <a:endParaRPr lang="es-419" sz="1800" dirty="0">
              <a:solidFill>
                <a:srgbClr val="17458F"/>
              </a:solidFill>
              <a:latin typeface="Arial Narrow" panose="020B0606020202030204" pitchFamily="34" charset="0"/>
            </a:endParaRPr>
          </a:p>
          <a:p>
            <a:pPr marL="457200" indent="-457200">
              <a:buFont typeface="Arial" panose="020B0604020202020204" pitchFamily="34" charset="0"/>
              <a:buChar char="•"/>
            </a:pPr>
            <a:r>
              <a:rPr lang="es-419" sz="1800" dirty="0">
                <a:solidFill>
                  <a:srgbClr val="17458F"/>
                </a:solidFill>
                <a:latin typeface="Arial Narrow" panose="020B0606020202030204" pitchFamily="34" charset="0"/>
              </a:rPr>
              <a:t>Como excepción única, Rotary permitirá que los gastos relacionados en respuesta al COVID-19 que fueron incurridos desde el </a:t>
            </a:r>
            <a:r>
              <a:rPr lang="es-419" sz="1800" b="1" dirty="0">
                <a:solidFill>
                  <a:srgbClr val="17458F"/>
                </a:solidFill>
                <a:latin typeface="Arial Narrow" panose="020B0606020202030204" pitchFamily="34" charset="0"/>
              </a:rPr>
              <a:t>15 de marzo 2020 </a:t>
            </a:r>
            <a:r>
              <a:rPr lang="es-419" sz="1800" dirty="0">
                <a:solidFill>
                  <a:srgbClr val="17458F"/>
                </a:solidFill>
                <a:latin typeface="Arial Narrow" panose="020B0606020202030204" pitchFamily="34" charset="0"/>
              </a:rPr>
              <a:t>a ser reembolsable a través de la </a:t>
            </a:r>
            <a:r>
              <a:rPr lang="es-419" sz="1800" b="1" dirty="0">
                <a:solidFill>
                  <a:srgbClr val="17458F"/>
                </a:solidFill>
                <a:latin typeface="Arial Narrow" panose="020B0606020202030204" pitchFamily="34" charset="0"/>
              </a:rPr>
              <a:t>subvención distrital 2020-21</a:t>
            </a:r>
            <a:r>
              <a:rPr lang="es-419" sz="2000" dirty="0">
                <a:solidFill>
                  <a:srgbClr val="17458F"/>
                </a:solidFill>
                <a:latin typeface="Arial Narrow" panose="020B0606020202030204" pitchFamily="34" charset="0"/>
              </a:rPr>
              <a:t>. </a:t>
            </a:r>
          </a:p>
          <a:p>
            <a:pPr marL="401638" lvl="1" indent="-285750">
              <a:spcBef>
                <a:spcPct val="20000"/>
              </a:spcBef>
              <a:buClr>
                <a:srgbClr val="005DAA"/>
              </a:buClr>
              <a:buSzPct val="120000"/>
              <a:buFont typeface="Arial" panose="020B0604020202020204" pitchFamily="34" charset="0"/>
              <a:buChar char="•"/>
            </a:pPr>
            <a:endParaRPr lang="es-419" altLang="en-US" sz="1600" dirty="0">
              <a:solidFill>
                <a:srgbClr val="FF0000"/>
              </a:solidFill>
              <a:latin typeface="Georgia" panose="02040502050405020303" pitchFamily="18"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175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175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175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1750" fill="hold"/>
                                        <p:tgtEl>
                                          <p:spTgt spid="1536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 calcmode="lin" valueType="num">
                                      <p:cBhvr additive="base">
                                        <p:cTn id="17" dur="175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18" dur="175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anim calcmode="lin" valueType="num">
                                      <p:cBhvr additive="base">
                                        <p:cTn id="23" dur="1750" fill="hold"/>
                                        <p:tgtEl>
                                          <p:spTgt spid="15364">
                                            <p:txEl>
                                              <p:pRg st="4" end="4"/>
                                            </p:txEl>
                                          </p:spTgt>
                                        </p:tgtEl>
                                        <p:attrNameLst>
                                          <p:attrName>ppt_x</p:attrName>
                                        </p:attrNameLst>
                                      </p:cBhvr>
                                      <p:tavLst>
                                        <p:tav tm="0">
                                          <p:val>
                                            <p:strVal val="#ppt_x"/>
                                          </p:val>
                                        </p:tav>
                                        <p:tav tm="100000">
                                          <p:val>
                                            <p:strVal val="#ppt_x"/>
                                          </p:val>
                                        </p:tav>
                                      </p:tavLst>
                                    </p:anim>
                                    <p:anim calcmode="lin" valueType="num">
                                      <p:cBhvr additive="base">
                                        <p:cTn id="24" dur="1750" fill="hold"/>
                                        <p:tgtEl>
                                          <p:spTgt spid="153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364">
                                            <p:txEl>
                                              <p:pRg st="6" end="6"/>
                                            </p:txEl>
                                          </p:spTgt>
                                        </p:tgtEl>
                                        <p:attrNameLst>
                                          <p:attrName>style.visibility</p:attrName>
                                        </p:attrNameLst>
                                      </p:cBhvr>
                                      <p:to>
                                        <p:strVal val="visible"/>
                                      </p:to>
                                    </p:set>
                                    <p:anim calcmode="lin" valueType="num">
                                      <p:cBhvr additive="base">
                                        <p:cTn id="29" dur="1750" fill="hold"/>
                                        <p:tgtEl>
                                          <p:spTgt spid="15364">
                                            <p:txEl>
                                              <p:pRg st="6" end="6"/>
                                            </p:txEl>
                                          </p:spTgt>
                                        </p:tgtEl>
                                        <p:attrNameLst>
                                          <p:attrName>ppt_x</p:attrName>
                                        </p:attrNameLst>
                                      </p:cBhvr>
                                      <p:tavLst>
                                        <p:tav tm="0">
                                          <p:val>
                                            <p:strVal val="#ppt_x"/>
                                          </p:val>
                                        </p:tav>
                                        <p:tav tm="100000">
                                          <p:val>
                                            <p:strVal val="#ppt_x"/>
                                          </p:val>
                                        </p:tav>
                                      </p:tavLst>
                                    </p:anim>
                                    <p:anim calcmode="lin" valueType="num">
                                      <p:cBhvr additive="base">
                                        <p:cTn id="30" dur="1750" fill="hold"/>
                                        <p:tgtEl>
                                          <p:spTgt spid="1536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extLst>
            <a:ext uri="{909E8E84-426E-40dd-AFC4-6F175D3DCCD1}"/>
            <a:ext uri="{91240B29-F687-4f45-9708-019B960494DF}"/>
          </a:extLst>
        </p:spPr>
        <p:txBody>
          <a:bodyPr vert="horz" wrap="square" numCol="1" compatLnSpc="1">
            <a:prstTxWarp prst="textNoShape">
              <a:avLst/>
            </a:prstTxWarp>
            <a:normAutofit/>
          </a:bodyPr>
          <a:lstStyle/>
          <a:p>
            <a:pPr eaLnBrk="1" hangingPunct="1">
              <a:defRPr/>
            </a:pPr>
            <a:r>
              <a:rPr lang="es-419" sz="2000" b="1" dirty="0">
                <a:latin typeface="Arial Narrow" charset="0"/>
                <a:cs typeface="Arial Narrow" charset="0"/>
              </a:rPr>
              <a:t>Subvenciones Globales </a:t>
            </a:r>
            <a:r>
              <a:rPr lang="en-US" sz="2000" dirty="0">
                <a:latin typeface="Arial Narrow" charset="0"/>
                <a:cs typeface="Arial Narrow" charset="0"/>
              </a:rPr>
              <a:t>| </a:t>
            </a:r>
            <a:r>
              <a:rPr lang="en-US" sz="1800" dirty="0">
                <a:latin typeface="Arial Narrow" charset="0"/>
                <a:cs typeface="Arial Narrow" charset="0"/>
              </a:rPr>
              <a:t>Covid-19</a:t>
            </a:r>
          </a:p>
        </p:txBody>
      </p:sp>
      <p:sp>
        <p:nvSpPr>
          <p:cNvPr id="15364" name="Content Placeholder 2"/>
          <p:cNvSpPr txBox="1">
            <a:spLocks/>
          </p:cNvSpPr>
          <p:nvPr/>
        </p:nvSpPr>
        <p:spPr bwMode="auto">
          <a:xfrm>
            <a:off x="59267" y="952500"/>
            <a:ext cx="911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458788"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spcBef>
                <a:spcPct val="20000"/>
              </a:spcBef>
              <a:buClr>
                <a:srgbClr val="005DAA"/>
              </a:buClr>
              <a:buSzPct val="120000"/>
              <a:buFont typeface="Wingdings" panose="05000000000000000000" pitchFamily="2" charset="2"/>
              <a:buChar char="§"/>
            </a:pPr>
            <a:r>
              <a:rPr lang="es-419" altLang="en-US" sz="2000" dirty="0">
                <a:solidFill>
                  <a:schemeClr val="tx2"/>
                </a:solidFill>
                <a:latin typeface="Arial Narrow" panose="020B0606020202030204" pitchFamily="34" charset="0"/>
              </a:rPr>
              <a:t>Excepción al requisito del 30% de financiación del patrocinador internacional </a:t>
            </a:r>
            <a:br>
              <a:rPr lang="es-419" altLang="en-US" sz="2000" dirty="0">
                <a:solidFill>
                  <a:schemeClr val="tx2"/>
                </a:solidFill>
                <a:latin typeface="Arial Narrow" panose="020B0606020202030204" pitchFamily="34" charset="0"/>
              </a:rPr>
            </a:br>
            <a:endParaRPr lang="es-419" altLang="en-US" sz="2000" dirty="0">
              <a:solidFill>
                <a:schemeClr val="tx2"/>
              </a:solidFill>
              <a:latin typeface="Arial Narrow" panose="020B0606020202030204" pitchFamily="34" charset="0"/>
            </a:endParaRPr>
          </a:p>
          <a:p>
            <a:pPr lvl="1">
              <a:spcBef>
                <a:spcPct val="20000"/>
              </a:spcBef>
              <a:buClr>
                <a:srgbClr val="005DAA"/>
              </a:buClr>
              <a:buSzPct val="120000"/>
              <a:buFont typeface="Wingdings" panose="05000000000000000000" pitchFamily="2" charset="2"/>
              <a:buChar char="§"/>
            </a:pPr>
            <a:r>
              <a:rPr lang="es-419" altLang="en-US" sz="2000" dirty="0">
                <a:solidFill>
                  <a:schemeClr val="tx2"/>
                </a:solidFill>
                <a:latin typeface="Arial Narrow" panose="020B0606020202030204" pitchFamily="34" charset="0"/>
              </a:rPr>
              <a:t>Requisito de patrocinador local e internacional</a:t>
            </a:r>
            <a:br>
              <a:rPr lang="es-419" altLang="en-US" sz="2000" dirty="0">
                <a:solidFill>
                  <a:schemeClr val="tx2"/>
                </a:solidFill>
                <a:latin typeface="Arial Narrow" panose="020B0606020202030204" pitchFamily="34" charset="0"/>
              </a:rPr>
            </a:br>
            <a:endParaRPr lang="es-419" altLang="en-US" sz="2000" dirty="0">
              <a:solidFill>
                <a:schemeClr val="tx2"/>
              </a:solidFill>
              <a:latin typeface="Arial Narrow" panose="020B0606020202030204" pitchFamily="34" charset="0"/>
            </a:endParaRPr>
          </a:p>
          <a:p>
            <a:pPr lvl="1">
              <a:spcBef>
                <a:spcPct val="20000"/>
              </a:spcBef>
              <a:buClr>
                <a:srgbClr val="005DAA"/>
              </a:buClr>
              <a:buSzPct val="120000"/>
              <a:buFont typeface="Wingdings" panose="05000000000000000000" pitchFamily="2" charset="2"/>
              <a:buChar char="§"/>
            </a:pPr>
            <a:r>
              <a:rPr lang="es-419" altLang="en-US" sz="2000" dirty="0">
                <a:solidFill>
                  <a:schemeClr val="tx2"/>
                </a:solidFill>
                <a:latin typeface="Arial Narrow" panose="020B0606020202030204" pitchFamily="34" charset="0"/>
              </a:rPr>
              <a:t>Deben cumplir con los requisitos de las subvenciones globales normales incluyendo el asesoramiento de la comunidad, sostenibilidad a largo plazo, e indicadores mensurables</a:t>
            </a:r>
            <a:br>
              <a:rPr lang="es-419" altLang="en-US" sz="2000" dirty="0">
                <a:solidFill>
                  <a:schemeClr val="tx2"/>
                </a:solidFill>
                <a:latin typeface="Arial Narrow" panose="020B0606020202030204" pitchFamily="34" charset="0"/>
              </a:rPr>
            </a:br>
            <a:endParaRPr lang="es-419" altLang="en-US" sz="2000" dirty="0">
              <a:solidFill>
                <a:schemeClr val="tx2"/>
              </a:solidFill>
              <a:latin typeface="Arial Narrow" panose="020B0606020202030204" pitchFamily="34" charset="0"/>
            </a:endParaRPr>
          </a:p>
          <a:p>
            <a:pPr lvl="1">
              <a:spcBef>
                <a:spcPct val="20000"/>
              </a:spcBef>
              <a:buClr>
                <a:srgbClr val="005DAA"/>
              </a:buClr>
              <a:buSzPct val="120000"/>
              <a:buFont typeface="Wingdings" panose="05000000000000000000" pitchFamily="2" charset="2"/>
              <a:buChar char="§"/>
            </a:pPr>
            <a:r>
              <a:rPr lang="es-419" altLang="en-US" sz="2000" dirty="0">
                <a:solidFill>
                  <a:schemeClr val="tx2"/>
                </a:solidFill>
                <a:latin typeface="Arial Narrow" panose="020B0606020202030204" pitchFamily="34" charset="0"/>
              </a:rPr>
              <a:t>Incluir Covid-19 en el titulo solamente si el proyecto es en respuesta a la pandemia</a:t>
            </a:r>
            <a:br>
              <a:rPr lang="es-419" altLang="en-US" sz="2000" dirty="0">
                <a:solidFill>
                  <a:schemeClr val="tx2"/>
                </a:solidFill>
                <a:latin typeface="Arial Narrow" panose="020B0606020202030204" pitchFamily="34" charset="0"/>
              </a:rPr>
            </a:br>
            <a:endParaRPr lang="es-419" altLang="en-US" sz="2000" dirty="0">
              <a:solidFill>
                <a:schemeClr val="tx2"/>
              </a:solidFill>
              <a:latin typeface="Arial Narrow" panose="020B0606020202030204" pitchFamily="34" charset="0"/>
            </a:endParaRPr>
          </a:p>
          <a:p>
            <a:pPr lvl="1">
              <a:spcBef>
                <a:spcPct val="20000"/>
              </a:spcBef>
              <a:buClr>
                <a:srgbClr val="005DAA"/>
              </a:buClr>
              <a:buSzPct val="120000"/>
              <a:buFont typeface="Wingdings" panose="05000000000000000000" pitchFamily="2" charset="2"/>
              <a:buChar char="§"/>
            </a:pPr>
            <a:r>
              <a:rPr lang="es-419" altLang="en-US" sz="2000" b="1" dirty="0">
                <a:solidFill>
                  <a:srgbClr val="FF0000"/>
                </a:solidFill>
                <a:latin typeface="Arial Narrow" panose="020B0606020202030204" pitchFamily="34" charset="0"/>
              </a:rPr>
              <a:t>Cambios a proyectos ya aprobados con autorización de su Regional Grants Officer</a:t>
            </a:r>
          </a:p>
        </p:txBody>
      </p:sp>
    </p:spTree>
    <p:extLst>
      <p:ext uri="{BB962C8B-B14F-4D97-AF65-F5344CB8AC3E}">
        <p14:creationId xmlns:p14="http://schemas.microsoft.com/office/powerpoint/2010/main" val="213009381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175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175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175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175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175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175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4">
                                            <p:txEl>
                                              <p:pRg st="3" end="3"/>
                                            </p:txEl>
                                          </p:spTgt>
                                        </p:tgtEl>
                                        <p:attrNameLst>
                                          <p:attrName>style.visibility</p:attrName>
                                        </p:attrNameLst>
                                      </p:cBhvr>
                                      <p:to>
                                        <p:strVal val="visible"/>
                                      </p:to>
                                    </p:set>
                                    <p:anim calcmode="lin" valueType="num">
                                      <p:cBhvr additive="base">
                                        <p:cTn id="25" dur="1750" fill="hold"/>
                                        <p:tgtEl>
                                          <p:spTgt spid="15364">
                                            <p:txEl>
                                              <p:pRg st="3" end="3"/>
                                            </p:txEl>
                                          </p:spTgt>
                                        </p:tgtEl>
                                        <p:attrNameLst>
                                          <p:attrName>ppt_x</p:attrName>
                                        </p:attrNameLst>
                                      </p:cBhvr>
                                      <p:tavLst>
                                        <p:tav tm="0">
                                          <p:val>
                                            <p:strVal val="#ppt_x"/>
                                          </p:val>
                                        </p:tav>
                                        <p:tav tm="100000">
                                          <p:val>
                                            <p:strVal val="#ppt_x"/>
                                          </p:val>
                                        </p:tav>
                                      </p:tavLst>
                                    </p:anim>
                                    <p:anim calcmode="lin" valueType="num">
                                      <p:cBhvr additive="base">
                                        <p:cTn id="26" dur="1750" fill="hold"/>
                                        <p:tgtEl>
                                          <p:spTgt spid="153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4">
                                            <p:txEl>
                                              <p:pRg st="4" end="4"/>
                                            </p:txEl>
                                          </p:spTgt>
                                        </p:tgtEl>
                                        <p:attrNameLst>
                                          <p:attrName>style.visibility</p:attrName>
                                        </p:attrNameLst>
                                      </p:cBhvr>
                                      <p:to>
                                        <p:strVal val="visible"/>
                                      </p:to>
                                    </p:set>
                                    <p:anim calcmode="lin" valueType="num">
                                      <p:cBhvr additive="base">
                                        <p:cTn id="31" dur="1750" fill="hold"/>
                                        <p:tgtEl>
                                          <p:spTgt spid="15364">
                                            <p:txEl>
                                              <p:pRg st="4" end="4"/>
                                            </p:txEl>
                                          </p:spTgt>
                                        </p:tgtEl>
                                        <p:attrNameLst>
                                          <p:attrName>ppt_x</p:attrName>
                                        </p:attrNameLst>
                                      </p:cBhvr>
                                      <p:tavLst>
                                        <p:tav tm="0">
                                          <p:val>
                                            <p:strVal val="#ppt_x"/>
                                          </p:val>
                                        </p:tav>
                                        <p:tav tm="100000">
                                          <p:val>
                                            <p:strVal val="#ppt_x"/>
                                          </p:val>
                                        </p:tav>
                                      </p:tavLst>
                                    </p:anim>
                                    <p:anim calcmode="lin" valueType="num">
                                      <p:cBhvr additive="base">
                                        <p:cTn id="32" dur="1750" fill="hold"/>
                                        <p:tgtEl>
                                          <p:spTgt spid="1536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extLst>
            <a:ext uri="{909E8E84-426E-40dd-AFC4-6F175D3DCCD1}"/>
            <a:ext uri="{91240B29-F687-4f45-9708-019B960494DF}"/>
          </a:extLst>
        </p:spPr>
        <p:txBody>
          <a:bodyPr vert="horz" wrap="square" numCol="1" compatLnSpc="1">
            <a:prstTxWarp prst="textNoShape">
              <a:avLst/>
            </a:prstTxWarp>
            <a:normAutofit/>
          </a:bodyPr>
          <a:lstStyle/>
          <a:p>
            <a:pPr eaLnBrk="1" hangingPunct="1">
              <a:defRPr/>
            </a:pPr>
            <a:r>
              <a:rPr lang="es-419" sz="2000" b="1" dirty="0">
                <a:latin typeface="Arial Narrow" charset="0"/>
                <a:cs typeface="Arial Narrow" charset="0"/>
              </a:rPr>
              <a:t>Subvenciones Globales </a:t>
            </a:r>
            <a:r>
              <a:rPr lang="en-US" sz="2000" dirty="0">
                <a:latin typeface="Arial Narrow" charset="0"/>
                <a:cs typeface="Arial Narrow" charset="0"/>
              </a:rPr>
              <a:t>| </a:t>
            </a:r>
            <a:r>
              <a:rPr lang="en-US" sz="1800" dirty="0">
                <a:latin typeface="Arial Narrow" charset="0"/>
                <a:cs typeface="Arial Narrow" charset="0"/>
              </a:rPr>
              <a:t>Covid-19</a:t>
            </a:r>
          </a:p>
        </p:txBody>
      </p:sp>
      <p:sp>
        <p:nvSpPr>
          <p:cNvPr id="15364" name="Content Placeholder 2"/>
          <p:cNvSpPr txBox="1">
            <a:spLocks/>
          </p:cNvSpPr>
          <p:nvPr/>
        </p:nvSpPr>
        <p:spPr bwMode="auto">
          <a:xfrm>
            <a:off x="228600" y="895350"/>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458788"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s-419" sz="1800" b="1" dirty="0">
                <a:solidFill>
                  <a:srgbClr val="17458F"/>
                </a:solidFill>
                <a:latin typeface="Arial Narrow" panose="020B0606020202030204" pitchFamily="34" charset="0"/>
              </a:rPr>
              <a:t>COVID-19 </a:t>
            </a:r>
            <a:r>
              <a:rPr lang="es-419" sz="1800" dirty="0">
                <a:solidFill>
                  <a:srgbClr val="17458F"/>
                </a:solidFill>
                <a:latin typeface="Arial Narrow" panose="020B0606020202030204" pitchFamily="34" charset="0"/>
              </a:rPr>
              <a:t>(Prevención y Tratamiento de Enfermedades- Área de Interés):</a:t>
            </a:r>
            <a:br>
              <a:rPr lang="es-419" sz="1800" dirty="0">
                <a:solidFill>
                  <a:srgbClr val="17458F"/>
                </a:solidFill>
                <a:latin typeface="Arial Narrow" panose="020B0606020202030204" pitchFamily="34" charset="0"/>
              </a:rPr>
            </a:br>
            <a:endParaRPr lang="es-419" sz="1800" dirty="0">
              <a:solidFill>
                <a:srgbClr val="17458F"/>
              </a:solidFill>
              <a:latin typeface="Arial Narrow" panose="020B0606020202030204" pitchFamily="34" charset="0"/>
            </a:endParaRPr>
          </a:p>
          <a:p>
            <a:pPr lvl="1">
              <a:buFont typeface="Arial" panose="020B0604020202020204" pitchFamily="34" charset="0"/>
              <a:buChar char="•"/>
            </a:pPr>
            <a:r>
              <a:rPr lang="es-419" sz="1600" b="1" dirty="0">
                <a:solidFill>
                  <a:srgbClr val="17458F"/>
                </a:solidFill>
                <a:latin typeface="Arial Narrow" panose="020B0606020202030204" pitchFamily="34" charset="0"/>
              </a:rPr>
              <a:t>Materiales médicos desechables elegibles como equipo medico: </a:t>
            </a:r>
            <a:r>
              <a:rPr lang="es-419" sz="1600" dirty="0">
                <a:solidFill>
                  <a:srgbClr val="17458F"/>
                </a:solidFill>
                <a:latin typeface="Arial Narrow" panose="020B0606020202030204" pitchFamily="34" charset="0"/>
              </a:rPr>
              <a:t>Equipo de Protección Personal PPEs, kits de prueba, termómetros, trajes hazmat, etc.</a:t>
            </a:r>
            <a:br>
              <a:rPr lang="es-419" sz="1600" dirty="0">
                <a:solidFill>
                  <a:srgbClr val="17458F"/>
                </a:solidFill>
                <a:latin typeface="Arial Narrow" panose="020B0606020202030204" pitchFamily="34" charset="0"/>
              </a:rPr>
            </a:br>
            <a:endParaRPr lang="es-419" sz="1600" dirty="0">
              <a:solidFill>
                <a:srgbClr val="17458F"/>
              </a:solidFill>
              <a:latin typeface="Arial Narrow" panose="020B0606020202030204" pitchFamily="34" charset="0"/>
            </a:endParaRPr>
          </a:p>
          <a:p>
            <a:pPr lvl="1">
              <a:buFont typeface="Arial" panose="020B0604020202020204" pitchFamily="34" charset="0"/>
              <a:buChar char="•"/>
            </a:pPr>
            <a:r>
              <a:rPr lang="es-419" sz="1600" dirty="0">
                <a:solidFill>
                  <a:srgbClr val="17458F"/>
                </a:solidFill>
                <a:latin typeface="Arial Narrow" panose="020B0606020202030204" pitchFamily="34" charset="0"/>
              </a:rPr>
              <a:t>Proporcionar una carta de la institución sanitaria beneficiaria firmada por el director(a)</a:t>
            </a:r>
            <a:br>
              <a:rPr lang="es-419" sz="1600" dirty="0">
                <a:solidFill>
                  <a:srgbClr val="17458F"/>
                </a:solidFill>
                <a:latin typeface="Arial Narrow" panose="020B0606020202030204" pitchFamily="34" charset="0"/>
              </a:rPr>
            </a:br>
            <a:endParaRPr lang="es-419" sz="1600" dirty="0">
              <a:solidFill>
                <a:srgbClr val="17458F"/>
              </a:solidFill>
              <a:latin typeface="Arial Narrow" panose="020B0606020202030204" pitchFamily="34" charset="0"/>
            </a:endParaRPr>
          </a:p>
          <a:p>
            <a:pPr lvl="1">
              <a:buFont typeface="Arial" panose="020B0604020202020204" pitchFamily="34" charset="0"/>
              <a:buChar char="•"/>
            </a:pPr>
            <a:r>
              <a:rPr lang="es-419" sz="1600" dirty="0">
                <a:solidFill>
                  <a:srgbClr val="17458F"/>
                </a:solidFill>
                <a:latin typeface="Arial Narrow" panose="020B0606020202030204" pitchFamily="34" charset="0"/>
              </a:rPr>
              <a:t>Cotización pro-forma de los artículos y equipo que se comprar</a:t>
            </a:r>
            <a:br>
              <a:rPr lang="es-419" sz="1600" dirty="0">
                <a:solidFill>
                  <a:srgbClr val="17458F"/>
                </a:solidFill>
                <a:latin typeface="Arial Narrow" panose="020B0606020202030204" pitchFamily="34" charset="0"/>
              </a:rPr>
            </a:br>
            <a:endParaRPr lang="es-419" sz="1600" dirty="0">
              <a:solidFill>
                <a:srgbClr val="17458F"/>
              </a:solidFill>
              <a:latin typeface="Arial Narrow" panose="020B0606020202030204" pitchFamily="34" charset="0"/>
            </a:endParaRPr>
          </a:p>
        </p:txBody>
      </p:sp>
      <p:sp>
        <p:nvSpPr>
          <p:cNvPr id="2" name="TextBox 1"/>
          <p:cNvSpPr txBox="1"/>
          <p:nvPr/>
        </p:nvSpPr>
        <p:spPr>
          <a:xfrm>
            <a:off x="4233332" y="927100"/>
            <a:ext cx="4605867" cy="3539430"/>
          </a:xfrm>
          <a:prstGeom prst="rect">
            <a:avLst/>
          </a:prstGeom>
          <a:noFill/>
        </p:spPr>
        <p:txBody>
          <a:bodyPr wrap="square" rtlCol="0">
            <a:spAutoFit/>
          </a:bodyPr>
          <a:lstStyle/>
          <a:p>
            <a:pPr lvl="1">
              <a:buFont typeface="Arial" panose="020B0604020202020204" pitchFamily="34" charset="0"/>
              <a:buChar char="•"/>
            </a:pPr>
            <a:r>
              <a:rPr lang="es-419" sz="1600" dirty="0">
                <a:solidFill>
                  <a:srgbClr val="17458F"/>
                </a:solidFill>
                <a:latin typeface="Arial Narrow" panose="020B0606020202030204" pitchFamily="34" charset="0"/>
              </a:rPr>
              <a:t>Conexión a una entidad sanitaria</a:t>
            </a:r>
            <a:br>
              <a:rPr lang="es-419" sz="1600" dirty="0">
                <a:solidFill>
                  <a:srgbClr val="17458F"/>
                </a:solidFill>
                <a:latin typeface="Arial Narrow" panose="020B0606020202030204" pitchFamily="34" charset="0"/>
              </a:rPr>
            </a:br>
            <a:endParaRPr lang="es-419" sz="1600" dirty="0">
              <a:solidFill>
                <a:srgbClr val="17458F"/>
              </a:solidFill>
              <a:latin typeface="Arial Narrow" panose="020B0606020202030204" pitchFamily="34" charset="0"/>
            </a:endParaRPr>
          </a:p>
          <a:p>
            <a:pPr lvl="1">
              <a:buFont typeface="Arial" panose="020B0604020202020204" pitchFamily="34" charset="0"/>
              <a:buChar char="•"/>
            </a:pPr>
            <a:r>
              <a:rPr lang="es-419" sz="1600" dirty="0">
                <a:solidFill>
                  <a:srgbClr val="17458F"/>
                </a:solidFill>
                <a:latin typeface="Arial Narrow" panose="020B0606020202030204" pitchFamily="34" charset="0"/>
              </a:rPr>
              <a:t>Descripción de los artículos y que tratamiento se proporcionara con el equipo</a:t>
            </a:r>
            <a:br>
              <a:rPr lang="es-419" sz="1600" dirty="0">
                <a:solidFill>
                  <a:srgbClr val="17458F"/>
                </a:solidFill>
                <a:latin typeface="Arial Narrow" panose="020B0606020202030204" pitchFamily="34" charset="0"/>
              </a:rPr>
            </a:br>
            <a:endParaRPr lang="es-419" sz="1600" dirty="0">
              <a:solidFill>
                <a:srgbClr val="17458F"/>
              </a:solidFill>
              <a:latin typeface="Arial Narrow" panose="020B0606020202030204" pitchFamily="34" charset="0"/>
            </a:endParaRPr>
          </a:p>
          <a:p>
            <a:pPr lvl="1">
              <a:buFont typeface="Arial" panose="020B0604020202020204" pitchFamily="34" charset="0"/>
              <a:buChar char="•"/>
            </a:pPr>
            <a:r>
              <a:rPr lang="es-419" sz="1600" dirty="0">
                <a:solidFill>
                  <a:srgbClr val="17458F"/>
                </a:solidFill>
                <a:latin typeface="Arial Narrow" panose="020B0606020202030204" pitchFamily="34" charset="0"/>
              </a:rPr>
              <a:t>Descripción del lugar donde se instalara el equipo medico (si aplica)</a:t>
            </a:r>
            <a:br>
              <a:rPr lang="es-419" sz="1600" dirty="0">
                <a:solidFill>
                  <a:srgbClr val="17458F"/>
                </a:solidFill>
                <a:latin typeface="Arial Narrow" panose="020B0606020202030204" pitchFamily="34" charset="0"/>
              </a:rPr>
            </a:br>
            <a:endParaRPr lang="es-419" sz="1600" dirty="0">
              <a:solidFill>
                <a:srgbClr val="17458F"/>
              </a:solidFill>
              <a:latin typeface="Arial Narrow" panose="020B0606020202030204" pitchFamily="34" charset="0"/>
            </a:endParaRPr>
          </a:p>
          <a:p>
            <a:pPr lvl="1">
              <a:buFont typeface="Arial" panose="020B0604020202020204" pitchFamily="34" charset="0"/>
              <a:buChar char="•"/>
            </a:pPr>
            <a:r>
              <a:rPr lang="es-419" sz="1600" b="1" dirty="0">
                <a:solidFill>
                  <a:srgbClr val="17458F"/>
                </a:solidFill>
                <a:latin typeface="Arial Narrow" panose="020B0606020202030204" pitchFamily="34" charset="0"/>
              </a:rPr>
              <a:t>Agregados – </a:t>
            </a:r>
            <a:r>
              <a:rPr lang="es-419" sz="1600" dirty="0">
                <a:solidFill>
                  <a:srgbClr val="17458F"/>
                </a:solidFill>
                <a:latin typeface="Arial Narrow" panose="020B0606020202030204" pitchFamily="34" charset="0"/>
              </a:rPr>
              <a:t>En su subvención global pueden agregar la compra de artículos para apoyar a nivel de la comunidad tal como (comida, artículos de cuidado no médicos, etc.). Esta porción no puede exceder el </a:t>
            </a:r>
            <a:r>
              <a:rPr lang="es-419" sz="1600" b="1" dirty="0">
                <a:solidFill>
                  <a:srgbClr val="17458F"/>
                </a:solidFill>
                <a:latin typeface="Arial Narrow" panose="020B0606020202030204" pitchFamily="34" charset="0"/>
              </a:rPr>
              <a:t>50% del total de su presupuesto </a:t>
            </a:r>
            <a:r>
              <a:rPr lang="es-419" sz="1600" dirty="0">
                <a:solidFill>
                  <a:srgbClr val="17458F"/>
                </a:solidFill>
                <a:latin typeface="Arial Narrow" panose="020B0606020202030204" pitchFamily="34" charset="0"/>
              </a:rPr>
              <a:t>(</a:t>
            </a:r>
            <a:r>
              <a:rPr lang="es-419" sz="1600" b="1" dirty="0">
                <a:solidFill>
                  <a:srgbClr val="17458F"/>
                </a:solidFill>
                <a:latin typeface="Arial Narrow" panose="020B0606020202030204" pitchFamily="34" charset="0"/>
              </a:rPr>
              <a:t>menor de $30,000 USD</a:t>
            </a:r>
            <a:r>
              <a:rPr lang="es-419" sz="1600" dirty="0">
                <a:solidFill>
                  <a:srgbClr val="17458F"/>
                </a:solidFill>
                <a:latin typeface="Arial Narrow" panose="020B0606020202030204" pitchFamily="34" charset="0"/>
              </a:rPr>
              <a:t>)</a:t>
            </a:r>
          </a:p>
        </p:txBody>
      </p:sp>
    </p:spTree>
    <p:extLst>
      <p:ext uri="{BB962C8B-B14F-4D97-AF65-F5344CB8AC3E}">
        <p14:creationId xmlns:p14="http://schemas.microsoft.com/office/powerpoint/2010/main" val="384514873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75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2" grpId="0"/>
    </p:bldLst>
  </p:timing>
</p:sld>
</file>

<file path=ppt/theme/theme1.xml><?xml version="1.0" encoding="utf-8"?>
<a:theme xmlns:a="http://schemas.openxmlformats.org/drawingml/2006/main" name="TRF-PowerpointDesignEN_Light_DRAF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TRF-PowerpointDesignEN_Light_DRAFT.pot</Template>
  <TotalTime>20460</TotalTime>
  <Words>1129</Words>
  <Application>Microsoft Macintosh PowerPoint</Application>
  <PresentationFormat>Presentación en pantalla (16:9)</PresentationFormat>
  <Paragraphs>99</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10</vt:i4>
      </vt:variant>
    </vt:vector>
  </HeadingPairs>
  <TitlesOfParts>
    <vt:vector size="18" baseType="lpstr">
      <vt:lpstr>Arial</vt:lpstr>
      <vt:lpstr>Arial Narrow</vt:lpstr>
      <vt:lpstr>Calibri</vt:lpstr>
      <vt:lpstr>Georgia</vt:lpstr>
      <vt:lpstr>Wingdings</vt:lpstr>
      <vt:lpstr>TRF-PowerpointDesignEN_Light_DRAFT</vt:lpstr>
      <vt:lpstr>Custom Design</vt:lpstr>
      <vt:lpstr>2_Custom Design</vt:lpstr>
      <vt:lpstr>    Subvenciones de Rotary : Covid-19</vt:lpstr>
      <vt:lpstr>Bienvenida</vt:lpstr>
      <vt:lpstr>Presentación de PowerPoint</vt:lpstr>
      <vt:lpstr>Presentación de PowerPoint</vt:lpstr>
      <vt:lpstr>Subvenciones de respuesta ante catástrofes | Covid-19</vt:lpstr>
      <vt:lpstr>Subvenciones de Respuesta ante Catástrofes | COVID-19</vt:lpstr>
      <vt:lpstr>Subvenciones Distritales | Covid-19</vt:lpstr>
      <vt:lpstr>Subvenciones Globales | Covid-19</vt:lpstr>
      <vt:lpstr>Subvenciones Globales | Covid-19</vt:lpstr>
      <vt:lpstr>Presentación de PowerPoint</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celso reyes</cp:lastModifiedBy>
  <cp:revision>683</cp:revision>
  <cp:lastPrinted>2017-12-19T19:41:46Z</cp:lastPrinted>
  <dcterms:created xsi:type="dcterms:W3CDTF">2010-04-16T20:11:30Z</dcterms:created>
  <dcterms:modified xsi:type="dcterms:W3CDTF">2020-04-24T01:33:56Z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Description0">
    <vt:lpwstr>16:9 (Widescreen)</vt:lpwstr>
  </property>
  <property fmtid="{D5CDD505-2E9C-101B-9397-08002B2CF9AE}" pid="4" name="Status">
    <vt:lpwstr>In Review</vt:lpwstr>
  </property>
  <property fmtid="{D5CDD505-2E9C-101B-9397-08002B2CF9AE}" pid="5" name="WhenToUse">
    <vt:lpwstr/>
  </property>
</Properties>
</file>